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3"/>
  </p:notesMasterIdLst>
  <p:sldIdLst>
    <p:sldId id="256" r:id="rId2"/>
    <p:sldId id="448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31" r:id="rId15"/>
    <p:sldId id="432" r:id="rId16"/>
    <p:sldId id="434" r:id="rId17"/>
    <p:sldId id="435" r:id="rId18"/>
    <p:sldId id="464" r:id="rId19"/>
    <p:sldId id="461" r:id="rId20"/>
    <p:sldId id="462" r:id="rId21"/>
    <p:sldId id="463" r:id="rId22"/>
    <p:sldId id="465" r:id="rId23"/>
    <p:sldId id="473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2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4B4B4B"/>
    <a:srgbClr val="A0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9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77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3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400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Количество Публикаций</c:v>
                </c:pt>
              </c:strCache>
            </c:strRef>
          </c:tx>
          <c:spPr>
            <a:solidFill>
              <a:schemeClr val="tx2"/>
            </a:solidFill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1"/>
            <c:spPr>
              <a:solidFill>
                <a:srgbClr val="FFC000"/>
              </a:solidFill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Sheet1!$B$3:$B$4</c:f>
              <c:strCache>
                <c:ptCount val="2"/>
                <c:pt idx="0">
                  <c:v>Русский</c:v>
                </c:pt>
                <c:pt idx="1">
                  <c:v>Английский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301110</c:v>
                </c:pt>
                <c:pt idx="1">
                  <c:v>8338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8208787537921397"/>
          <c:y val="0.43578636695309353"/>
          <c:w val="0.15661042369703793"/>
          <c:h val="0.12483113884623347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0650F-5105-4ACC-B10E-B4FCE6D02555}" type="doc">
      <dgm:prSet loTypeId="urn:microsoft.com/office/officeart/2005/8/layout/radial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A43896-7EAD-412F-A6DC-A6862ED82298}">
      <dgm:prSet phldrT="[Text]"/>
      <dgm:spPr>
        <a:solidFill>
          <a:schemeClr val="dk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Web of Science Core Collection</a:t>
          </a:r>
          <a:endParaRPr lang="en-US" dirty="0">
            <a:solidFill>
              <a:schemeClr val="bg1"/>
            </a:solidFill>
          </a:endParaRPr>
        </a:p>
      </dgm:t>
    </dgm:pt>
    <dgm:pt modelId="{53FC1876-DF2E-4B09-983D-5C6735B54366}" type="parTrans" cxnId="{60D1004E-A865-468B-B59E-33983DF292E4}">
      <dgm:prSet/>
      <dgm:spPr/>
      <dgm:t>
        <a:bodyPr/>
        <a:lstStyle/>
        <a:p>
          <a:endParaRPr lang="en-US"/>
        </a:p>
      </dgm:t>
    </dgm:pt>
    <dgm:pt modelId="{AFE0CF16-EEBD-4FA9-AA2B-09BCFF833B31}" type="sibTrans" cxnId="{60D1004E-A865-468B-B59E-33983DF292E4}">
      <dgm:prSet/>
      <dgm:spPr/>
      <dgm:t>
        <a:bodyPr/>
        <a:lstStyle/>
        <a:p>
          <a:endParaRPr lang="en-US"/>
        </a:p>
      </dgm:t>
    </dgm:pt>
    <dgm:pt modelId="{031E43DD-FEE5-400E-AC14-E183A5152199}">
      <dgm:prSet phldrT="[Text]"/>
      <dgm:spPr>
        <a:solidFill>
          <a:schemeClr val="dk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Chinese Science Citation Database</a:t>
          </a:r>
          <a:endParaRPr lang="en-US" dirty="0">
            <a:solidFill>
              <a:schemeClr val="bg1"/>
            </a:solidFill>
          </a:endParaRPr>
        </a:p>
      </dgm:t>
    </dgm:pt>
    <dgm:pt modelId="{8C0EF33B-CFB2-4B67-AC26-9B81DD21B1D0}" type="parTrans" cxnId="{DE06A640-1B0D-4060-9389-E57F5DBDBD77}">
      <dgm:prSet/>
      <dgm:spPr/>
      <dgm:t>
        <a:bodyPr/>
        <a:lstStyle/>
        <a:p>
          <a:endParaRPr lang="en-US"/>
        </a:p>
      </dgm:t>
    </dgm:pt>
    <dgm:pt modelId="{1602F069-CF0D-46C1-B49D-D6F6FE3BF667}" type="sibTrans" cxnId="{DE06A640-1B0D-4060-9389-E57F5DBDBD77}">
      <dgm:prSet/>
      <dgm:spPr/>
      <dgm:t>
        <a:bodyPr/>
        <a:lstStyle/>
        <a:p>
          <a:endParaRPr lang="en-US"/>
        </a:p>
      </dgm:t>
    </dgm:pt>
    <dgm:pt modelId="{A929E504-D0C0-4243-86CC-AB1C09FFA97C}">
      <dgm:prSet phldrT="[Text]"/>
      <dgm:spPr>
        <a:solidFill>
          <a:schemeClr val="dk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SCIELO</a:t>
          </a:r>
          <a:endParaRPr lang="en-US" dirty="0">
            <a:solidFill>
              <a:schemeClr val="bg1"/>
            </a:solidFill>
          </a:endParaRPr>
        </a:p>
      </dgm:t>
    </dgm:pt>
    <dgm:pt modelId="{E5E6CDC3-D0CF-44C4-B861-27DB355EDDA8}" type="parTrans" cxnId="{3ED06CBA-90AD-4C94-B43A-77C61553C6BE}">
      <dgm:prSet/>
      <dgm:spPr/>
      <dgm:t>
        <a:bodyPr/>
        <a:lstStyle/>
        <a:p>
          <a:endParaRPr lang="en-US"/>
        </a:p>
      </dgm:t>
    </dgm:pt>
    <dgm:pt modelId="{D4E37ECA-ACD0-4624-BC86-D65733DBDDAA}" type="sibTrans" cxnId="{3ED06CBA-90AD-4C94-B43A-77C61553C6BE}">
      <dgm:prSet/>
      <dgm:spPr/>
      <dgm:t>
        <a:bodyPr/>
        <a:lstStyle/>
        <a:p>
          <a:endParaRPr lang="en-US"/>
        </a:p>
      </dgm:t>
    </dgm:pt>
    <dgm:pt modelId="{2BF202DE-3360-4873-B956-DF594F3811C8}">
      <dgm:prSet phldrT="[Text]"/>
      <dgm:spPr>
        <a:solidFill>
          <a:schemeClr val="dk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Russian Science Citation Index</a:t>
          </a:r>
          <a:endParaRPr lang="en-US" dirty="0">
            <a:solidFill>
              <a:schemeClr val="bg1"/>
            </a:solidFill>
          </a:endParaRPr>
        </a:p>
      </dgm:t>
    </dgm:pt>
    <dgm:pt modelId="{80AE37F1-CD11-4F07-8D15-B671727B35C5}" type="parTrans" cxnId="{10905979-B990-4FBE-8B57-30640C2CAF96}">
      <dgm:prSet/>
      <dgm:spPr/>
      <dgm:t>
        <a:bodyPr/>
        <a:lstStyle/>
        <a:p>
          <a:endParaRPr lang="en-US"/>
        </a:p>
      </dgm:t>
    </dgm:pt>
    <dgm:pt modelId="{79E296D3-54E0-4533-A830-33812B3D2631}" type="sibTrans" cxnId="{10905979-B990-4FBE-8B57-30640C2CAF96}">
      <dgm:prSet/>
      <dgm:spPr/>
      <dgm:t>
        <a:bodyPr/>
        <a:lstStyle/>
        <a:p>
          <a:endParaRPr lang="en-US"/>
        </a:p>
      </dgm:t>
    </dgm:pt>
    <dgm:pt modelId="{52B75CD8-2E2B-45F7-B28D-25F09376C89C}">
      <dgm:prSet phldrT="[Text]"/>
      <dgm:spPr>
        <a:solidFill>
          <a:schemeClr val="dk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Korean Citation Index</a:t>
          </a:r>
          <a:endParaRPr lang="en-US" dirty="0">
            <a:solidFill>
              <a:schemeClr val="bg1"/>
            </a:solidFill>
          </a:endParaRPr>
        </a:p>
      </dgm:t>
    </dgm:pt>
    <dgm:pt modelId="{D00D8190-CAC3-4A4C-A70A-1D1F27233000}" type="parTrans" cxnId="{5686C54B-BA7F-49E1-8B8F-86E81B99ACAE}">
      <dgm:prSet/>
      <dgm:spPr/>
      <dgm:t>
        <a:bodyPr/>
        <a:lstStyle/>
        <a:p>
          <a:endParaRPr lang="en-US"/>
        </a:p>
      </dgm:t>
    </dgm:pt>
    <dgm:pt modelId="{A18F36A6-EEF3-44DC-96DF-FB391A6276AA}" type="sibTrans" cxnId="{5686C54B-BA7F-49E1-8B8F-86E81B99ACAE}">
      <dgm:prSet/>
      <dgm:spPr/>
      <dgm:t>
        <a:bodyPr/>
        <a:lstStyle/>
        <a:p>
          <a:endParaRPr lang="en-US"/>
        </a:p>
      </dgm:t>
    </dgm:pt>
    <dgm:pt modelId="{E40D67B0-9CF6-4297-A1AA-7183E91B21FF}" type="pres">
      <dgm:prSet presAssocID="{8FE0650F-5105-4ACC-B10E-B4FCE6D025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10C8B-B819-4747-A7B7-33DFF84BEF25}" type="pres">
      <dgm:prSet presAssocID="{8FE0650F-5105-4ACC-B10E-B4FCE6D02555}" presName="radial" presStyleCnt="0">
        <dgm:presLayoutVars>
          <dgm:animLvl val="ctr"/>
        </dgm:presLayoutVars>
      </dgm:prSet>
      <dgm:spPr/>
    </dgm:pt>
    <dgm:pt modelId="{7AA3716F-74F0-4EF6-98D9-A39C999FD573}" type="pres">
      <dgm:prSet presAssocID="{9FA43896-7EAD-412F-A6DC-A6862ED8229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96CC8D57-5966-46A0-B24D-876DA23E28CE}" type="pres">
      <dgm:prSet presAssocID="{031E43DD-FEE5-400E-AC14-E183A515219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1BCE7-DC52-4B47-B8FD-472F203770C2}" type="pres">
      <dgm:prSet presAssocID="{A929E504-D0C0-4243-86CC-AB1C09FFA97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F386-0AEA-4412-9364-9EA74D85D29D}" type="pres">
      <dgm:prSet presAssocID="{2BF202DE-3360-4873-B956-DF594F3811C8}" presName="node" presStyleLbl="vennNode1" presStyleIdx="3" presStyleCnt="5" custRadScaleRad="100166" custRadScaleInc="-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6D86B-0C14-426D-A4CE-AFA0D80F1AC0}" type="pres">
      <dgm:prSet presAssocID="{52B75CD8-2E2B-45F7-B28D-25F09376C89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72658-5CC2-4B1C-B16C-1EF9946A4702}" type="presOf" srcId="{8FE0650F-5105-4ACC-B10E-B4FCE6D02555}" destId="{E40D67B0-9CF6-4297-A1AA-7183E91B21FF}" srcOrd="0" destOrd="0" presId="urn:microsoft.com/office/officeart/2005/8/layout/radial3"/>
    <dgm:cxn modelId="{10905979-B990-4FBE-8B57-30640C2CAF96}" srcId="{9FA43896-7EAD-412F-A6DC-A6862ED82298}" destId="{2BF202DE-3360-4873-B956-DF594F3811C8}" srcOrd="2" destOrd="0" parTransId="{80AE37F1-CD11-4F07-8D15-B671727B35C5}" sibTransId="{79E296D3-54E0-4533-A830-33812B3D2631}"/>
    <dgm:cxn modelId="{D261B3D3-C0F7-4CDA-9AA3-9DF8955D1EBC}" type="presOf" srcId="{9FA43896-7EAD-412F-A6DC-A6862ED82298}" destId="{7AA3716F-74F0-4EF6-98D9-A39C999FD573}" srcOrd="0" destOrd="0" presId="urn:microsoft.com/office/officeart/2005/8/layout/radial3"/>
    <dgm:cxn modelId="{99AED3F9-8695-42A1-AE71-8B22D463F528}" type="presOf" srcId="{52B75CD8-2E2B-45F7-B28D-25F09376C89C}" destId="{8B46D86B-0C14-426D-A4CE-AFA0D80F1AC0}" srcOrd="0" destOrd="0" presId="urn:microsoft.com/office/officeart/2005/8/layout/radial3"/>
    <dgm:cxn modelId="{8ABB11B1-501F-4850-8BE2-E6B35F57FCCD}" type="presOf" srcId="{A929E504-D0C0-4243-86CC-AB1C09FFA97C}" destId="{B011BCE7-DC52-4B47-B8FD-472F203770C2}" srcOrd="0" destOrd="0" presId="urn:microsoft.com/office/officeart/2005/8/layout/radial3"/>
    <dgm:cxn modelId="{E13E32A6-BB7F-4A50-92F7-B3BF74676670}" type="presOf" srcId="{031E43DD-FEE5-400E-AC14-E183A5152199}" destId="{96CC8D57-5966-46A0-B24D-876DA23E28CE}" srcOrd="0" destOrd="0" presId="urn:microsoft.com/office/officeart/2005/8/layout/radial3"/>
    <dgm:cxn modelId="{3ED06CBA-90AD-4C94-B43A-77C61553C6BE}" srcId="{9FA43896-7EAD-412F-A6DC-A6862ED82298}" destId="{A929E504-D0C0-4243-86CC-AB1C09FFA97C}" srcOrd="1" destOrd="0" parTransId="{E5E6CDC3-D0CF-44C4-B861-27DB355EDDA8}" sibTransId="{D4E37ECA-ACD0-4624-BC86-D65733DBDDAA}"/>
    <dgm:cxn modelId="{5686C54B-BA7F-49E1-8B8F-86E81B99ACAE}" srcId="{9FA43896-7EAD-412F-A6DC-A6862ED82298}" destId="{52B75CD8-2E2B-45F7-B28D-25F09376C89C}" srcOrd="3" destOrd="0" parTransId="{D00D8190-CAC3-4A4C-A70A-1D1F27233000}" sibTransId="{A18F36A6-EEF3-44DC-96DF-FB391A6276AA}"/>
    <dgm:cxn modelId="{DE06A640-1B0D-4060-9389-E57F5DBDBD77}" srcId="{9FA43896-7EAD-412F-A6DC-A6862ED82298}" destId="{031E43DD-FEE5-400E-AC14-E183A5152199}" srcOrd="0" destOrd="0" parTransId="{8C0EF33B-CFB2-4B67-AC26-9B81DD21B1D0}" sibTransId="{1602F069-CF0D-46C1-B49D-D6F6FE3BF667}"/>
    <dgm:cxn modelId="{D9BCAC86-FCFB-4A20-B049-F69F30B94523}" type="presOf" srcId="{2BF202DE-3360-4873-B956-DF594F3811C8}" destId="{11F8F386-0AEA-4412-9364-9EA74D85D29D}" srcOrd="0" destOrd="0" presId="urn:microsoft.com/office/officeart/2005/8/layout/radial3"/>
    <dgm:cxn modelId="{60D1004E-A865-468B-B59E-33983DF292E4}" srcId="{8FE0650F-5105-4ACC-B10E-B4FCE6D02555}" destId="{9FA43896-7EAD-412F-A6DC-A6862ED82298}" srcOrd="0" destOrd="0" parTransId="{53FC1876-DF2E-4B09-983D-5C6735B54366}" sibTransId="{AFE0CF16-EEBD-4FA9-AA2B-09BCFF833B31}"/>
    <dgm:cxn modelId="{F252FC73-5A69-4522-B9D8-B81ACC7E2B26}" type="presParOf" srcId="{E40D67B0-9CF6-4297-A1AA-7183E91B21FF}" destId="{0D810C8B-B819-4747-A7B7-33DFF84BEF25}" srcOrd="0" destOrd="0" presId="urn:microsoft.com/office/officeart/2005/8/layout/radial3"/>
    <dgm:cxn modelId="{EFEA9B96-A0D7-4CE8-8C84-ADBA82CA6E9D}" type="presParOf" srcId="{0D810C8B-B819-4747-A7B7-33DFF84BEF25}" destId="{7AA3716F-74F0-4EF6-98D9-A39C999FD573}" srcOrd="0" destOrd="0" presId="urn:microsoft.com/office/officeart/2005/8/layout/radial3"/>
    <dgm:cxn modelId="{3DE089E1-C4E0-44F5-B964-2AA1A7397371}" type="presParOf" srcId="{0D810C8B-B819-4747-A7B7-33DFF84BEF25}" destId="{96CC8D57-5966-46A0-B24D-876DA23E28CE}" srcOrd="1" destOrd="0" presId="urn:microsoft.com/office/officeart/2005/8/layout/radial3"/>
    <dgm:cxn modelId="{968506D2-B736-483A-8E9F-1373E3345E6E}" type="presParOf" srcId="{0D810C8B-B819-4747-A7B7-33DFF84BEF25}" destId="{B011BCE7-DC52-4B47-B8FD-472F203770C2}" srcOrd="2" destOrd="0" presId="urn:microsoft.com/office/officeart/2005/8/layout/radial3"/>
    <dgm:cxn modelId="{9136B4A0-262E-4892-AE9E-B0A6B68C3D18}" type="presParOf" srcId="{0D810C8B-B819-4747-A7B7-33DFF84BEF25}" destId="{11F8F386-0AEA-4412-9364-9EA74D85D29D}" srcOrd="3" destOrd="0" presId="urn:microsoft.com/office/officeart/2005/8/layout/radial3"/>
    <dgm:cxn modelId="{A4A99DC6-809A-4ACA-B329-499EC6F551F0}" type="presParOf" srcId="{0D810C8B-B819-4747-A7B7-33DFF84BEF25}" destId="{8B46D86B-0C14-426D-A4CE-AFA0D80F1AC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0650F-5105-4ACC-B10E-B4FCE6D02555}" type="doc">
      <dgm:prSet loTypeId="urn:microsoft.com/office/officeart/2005/8/layout/radial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A43896-7EAD-412F-A6DC-A6862ED82298}">
      <dgm:prSet phldrT="[Text]"/>
      <dgm:spPr>
        <a:solidFill>
          <a:schemeClr val="dk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Web of Science Core Collection: &gt;12700 </a:t>
          </a:r>
          <a:r>
            <a:rPr lang="ru-RU" dirty="0" smtClean="0">
              <a:solidFill>
                <a:schemeClr val="bg1"/>
              </a:solidFill>
            </a:rPr>
            <a:t>журналов</a:t>
          </a:r>
          <a:endParaRPr lang="en-US" dirty="0">
            <a:solidFill>
              <a:schemeClr val="bg1"/>
            </a:solidFill>
          </a:endParaRPr>
        </a:p>
      </dgm:t>
    </dgm:pt>
    <dgm:pt modelId="{53FC1876-DF2E-4B09-983D-5C6735B54366}" type="parTrans" cxnId="{60D1004E-A865-468B-B59E-33983DF292E4}">
      <dgm:prSet/>
      <dgm:spPr/>
      <dgm:t>
        <a:bodyPr/>
        <a:lstStyle/>
        <a:p>
          <a:endParaRPr lang="en-US"/>
        </a:p>
      </dgm:t>
    </dgm:pt>
    <dgm:pt modelId="{AFE0CF16-EEBD-4FA9-AA2B-09BCFF833B31}" type="sibTrans" cxnId="{60D1004E-A865-468B-B59E-33983DF292E4}">
      <dgm:prSet/>
      <dgm:spPr/>
      <dgm:t>
        <a:bodyPr/>
        <a:lstStyle/>
        <a:p>
          <a:endParaRPr lang="en-US"/>
        </a:p>
      </dgm:t>
    </dgm:pt>
    <dgm:pt modelId="{2BF202DE-3360-4873-B956-DF594F3811C8}">
      <dgm:prSet phldrT="[Text]"/>
      <dgm:spPr>
        <a:solidFill>
          <a:schemeClr val="dk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Russian Science Citation Index: </a:t>
          </a:r>
          <a:r>
            <a:rPr lang="ru-RU" dirty="0" smtClean="0">
              <a:solidFill>
                <a:schemeClr val="bg1"/>
              </a:solidFill>
            </a:rPr>
            <a:t>650 журналов</a:t>
          </a:r>
          <a:endParaRPr lang="en-US" dirty="0">
            <a:solidFill>
              <a:schemeClr val="bg1"/>
            </a:solidFill>
          </a:endParaRPr>
        </a:p>
      </dgm:t>
    </dgm:pt>
    <dgm:pt modelId="{80AE37F1-CD11-4F07-8D15-B671727B35C5}" type="parTrans" cxnId="{10905979-B990-4FBE-8B57-30640C2CAF96}">
      <dgm:prSet/>
      <dgm:spPr/>
      <dgm:t>
        <a:bodyPr/>
        <a:lstStyle/>
        <a:p>
          <a:endParaRPr lang="en-US"/>
        </a:p>
      </dgm:t>
    </dgm:pt>
    <dgm:pt modelId="{79E296D3-54E0-4533-A830-33812B3D2631}" type="sibTrans" cxnId="{10905979-B990-4FBE-8B57-30640C2CAF96}">
      <dgm:prSet/>
      <dgm:spPr/>
      <dgm:t>
        <a:bodyPr/>
        <a:lstStyle/>
        <a:p>
          <a:endParaRPr lang="en-US"/>
        </a:p>
      </dgm:t>
    </dgm:pt>
    <dgm:pt modelId="{E40D67B0-9CF6-4297-A1AA-7183E91B21FF}" type="pres">
      <dgm:prSet presAssocID="{8FE0650F-5105-4ACC-B10E-B4FCE6D025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10C8B-B819-4747-A7B7-33DFF84BEF25}" type="pres">
      <dgm:prSet presAssocID="{8FE0650F-5105-4ACC-B10E-B4FCE6D02555}" presName="radial" presStyleCnt="0">
        <dgm:presLayoutVars>
          <dgm:animLvl val="ctr"/>
        </dgm:presLayoutVars>
      </dgm:prSet>
      <dgm:spPr/>
    </dgm:pt>
    <dgm:pt modelId="{7AA3716F-74F0-4EF6-98D9-A39C999FD573}" type="pres">
      <dgm:prSet presAssocID="{9FA43896-7EAD-412F-A6DC-A6862ED82298}" presName="centerShape" presStyleLbl="vennNode1" presStyleIdx="0" presStyleCnt="2"/>
      <dgm:spPr/>
      <dgm:t>
        <a:bodyPr/>
        <a:lstStyle/>
        <a:p>
          <a:endParaRPr lang="en-US"/>
        </a:p>
      </dgm:t>
    </dgm:pt>
    <dgm:pt modelId="{11F8F386-0AEA-4412-9364-9EA74D85D29D}" type="pres">
      <dgm:prSet presAssocID="{2BF202DE-3360-4873-B956-DF594F3811C8}" presName="node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4A564-2EB1-4100-A86B-7B1C13F34847}" type="presOf" srcId="{9FA43896-7EAD-412F-A6DC-A6862ED82298}" destId="{7AA3716F-74F0-4EF6-98D9-A39C999FD573}" srcOrd="0" destOrd="0" presId="urn:microsoft.com/office/officeart/2005/8/layout/radial3"/>
    <dgm:cxn modelId="{6B10DEAD-31E7-483C-AD82-C0FA01CBFB27}" type="presOf" srcId="{8FE0650F-5105-4ACC-B10E-B4FCE6D02555}" destId="{E40D67B0-9CF6-4297-A1AA-7183E91B21FF}" srcOrd="0" destOrd="0" presId="urn:microsoft.com/office/officeart/2005/8/layout/radial3"/>
    <dgm:cxn modelId="{10905979-B990-4FBE-8B57-30640C2CAF96}" srcId="{9FA43896-7EAD-412F-A6DC-A6862ED82298}" destId="{2BF202DE-3360-4873-B956-DF594F3811C8}" srcOrd="0" destOrd="0" parTransId="{80AE37F1-CD11-4F07-8D15-B671727B35C5}" sibTransId="{79E296D3-54E0-4533-A830-33812B3D2631}"/>
    <dgm:cxn modelId="{60D1004E-A865-468B-B59E-33983DF292E4}" srcId="{8FE0650F-5105-4ACC-B10E-B4FCE6D02555}" destId="{9FA43896-7EAD-412F-A6DC-A6862ED82298}" srcOrd="0" destOrd="0" parTransId="{53FC1876-DF2E-4B09-983D-5C6735B54366}" sibTransId="{AFE0CF16-EEBD-4FA9-AA2B-09BCFF833B31}"/>
    <dgm:cxn modelId="{EFE717AB-60A7-495D-AC70-0AE543C44BB7}" type="presOf" srcId="{2BF202DE-3360-4873-B956-DF594F3811C8}" destId="{11F8F386-0AEA-4412-9364-9EA74D85D29D}" srcOrd="0" destOrd="0" presId="urn:microsoft.com/office/officeart/2005/8/layout/radial3"/>
    <dgm:cxn modelId="{65052291-B9EF-408D-A75F-644AE421C181}" type="presParOf" srcId="{E40D67B0-9CF6-4297-A1AA-7183E91B21FF}" destId="{0D810C8B-B819-4747-A7B7-33DFF84BEF25}" srcOrd="0" destOrd="0" presId="urn:microsoft.com/office/officeart/2005/8/layout/radial3"/>
    <dgm:cxn modelId="{9514BEA6-1F33-4C60-8361-1F3F06E49073}" type="presParOf" srcId="{0D810C8B-B819-4747-A7B7-33DFF84BEF25}" destId="{7AA3716F-74F0-4EF6-98D9-A39C999FD573}" srcOrd="0" destOrd="0" presId="urn:microsoft.com/office/officeart/2005/8/layout/radial3"/>
    <dgm:cxn modelId="{E74C73A7-9879-47D4-8602-B602F0622261}" type="presParOf" srcId="{0D810C8B-B819-4747-A7B7-33DFF84BEF25}" destId="{11F8F386-0AEA-4412-9364-9EA74D85D29D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3716F-74F0-4EF6-98D9-A39C999FD573}">
      <dsp:nvSpPr>
        <dsp:cNvPr id="0" name=""/>
        <dsp:cNvSpPr/>
      </dsp:nvSpPr>
      <dsp:spPr>
        <a:xfrm>
          <a:off x="1153715" y="1293415"/>
          <a:ext cx="2874168" cy="2874168"/>
        </a:xfrm>
        <a:prstGeom prst="ellipse">
          <a:avLst/>
        </a:prstGeom>
        <a:solidFill>
          <a:schemeClr val="dk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Web of Science Core Collection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1153715" y="1293415"/>
        <a:ext cx="2874168" cy="2874168"/>
      </dsp:txXfrm>
    </dsp:sp>
    <dsp:sp modelId="{96CC8D57-5966-46A0-B24D-876DA23E28CE}">
      <dsp:nvSpPr>
        <dsp:cNvPr id="0" name=""/>
        <dsp:cNvSpPr/>
      </dsp:nvSpPr>
      <dsp:spPr>
        <a:xfrm>
          <a:off x="1872257" y="140213"/>
          <a:ext cx="1437084" cy="1437084"/>
        </a:xfrm>
        <a:prstGeom prst="ellipse">
          <a:avLst/>
        </a:prstGeom>
        <a:solidFill>
          <a:schemeClr val="dk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Chinese Science Citation Database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872257" y="140213"/>
        <a:ext cx="1437084" cy="1437084"/>
      </dsp:txXfrm>
    </dsp:sp>
    <dsp:sp modelId="{B011BCE7-DC52-4B47-B8FD-472F203770C2}">
      <dsp:nvSpPr>
        <dsp:cNvPr id="0" name=""/>
        <dsp:cNvSpPr/>
      </dsp:nvSpPr>
      <dsp:spPr>
        <a:xfrm>
          <a:off x="3744002" y="2011957"/>
          <a:ext cx="1437084" cy="1437084"/>
        </a:xfrm>
        <a:prstGeom prst="ellipse">
          <a:avLst/>
        </a:prstGeom>
        <a:solidFill>
          <a:schemeClr val="dk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SCIELO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744002" y="2011957"/>
        <a:ext cx="1437084" cy="1437084"/>
      </dsp:txXfrm>
    </dsp:sp>
    <dsp:sp modelId="{11F8F386-0AEA-4412-9364-9EA74D85D29D}">
      <dsp:nvSpPr>
        <dsp:cNvPr id="0" name=""/>
        <dsp:cNvSpPr/>
      </dsp:nvSpPr>
      <dsp:spPr>
        <a:xfrm>
          <a:off x="1980221" y="3883698"/>
          <a:ext cx="1437084" cy="1437084"/>
        </a:xfrm>
        <a:prstGeom prst="ellipse">
          <a:avLst/>
        </a:prstGeom>
        <a:solidFill>
          <a:schemeClr val="dk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Russian Science Citation Index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980221" y="3883698"/>
        <a:ext cx="1437084" cy="1437084"/>
      </dsp:txXfrm>
    </dsp:sp>
    <dsp:sp modelId="{8B46D86B-0C14-426D-A4CE-AFA0D80F1AC0}">
      <dsp:nvSpPr>
        <dsp:cNvPr id="0" name=""/>
        <dsp:cNvSpPr/>
      </dsp:nvSpPr>
      <dsp:spPr>
        <a:xfrm>
          <a:off x="513" y="2011957"/>
          <a:ext cx="1437084" cy="1437084"/>
        </a:xfrm>
        <a:prstGeom prst="ellipse">
          <a:avLst/>
        </a:prstGeom>
        <a:solidFill>
          <a:schemeClr val="dk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Korean Citation Index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13" y="2011957"/>
        <a:ext cx="1437084" cy="14370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3716F-74F0-4EF6-98D9-A39C999FD573}">
      <dsp:nvSpPr>
        <dsp:cNvPr id="0" name=""/>
        <dsp:cNvSpPr/>
      </dsp:nvSpPr>
      <dsp:spPr>
        <a:xfrm>
          <a:off x="2089478" y="503382"/>
          <a:ext cx="2511755" cy="2511755"/>
        </a:xfrm>
        <a:prstGeom prst="ellipse">
          <a:avLst/>
        </a:prstGeom>
        <a:solidFill>
          <a:schemeClr val="dk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Web of Science Core Collection: &gt;12700 </a:t>
          </a:r>
          <a:r>
            <a:rPr lang="ru-RU" sz="2200" kern="1200" dirty="0" smtClean="0">
              <a:solidFill>
                <a:schemeClr val="bg1"/>
              </a:solidFill>
            </a:rPr>
            <a:t>журналов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89478" y="503382"/>
        <a:ext cx="2511755" cy="2511755"/>
      </dsp:txXfrm>
    </dsp:sp>
    <dsp:sp modelId="{11F8F386-0AEA-4412-9364-9EA74D85D29D}">
      <dsp:nvSpPr>
        <dsp:cNvPr id="0" name=""/>
        <dsp:cNvSpPr/>
      </dsp:nvSpPr>
      <dsp:spPr>
        <a:xfrm>
          <a:off x="4350843" y="1131321"/>
          <a:ext cx="1255877" cy="1255877"/>
        </a:xfrm>
        <a:prstGeom prst="ellipse">
          <a:avLst/>
        </a:prstGeom>
        <a:solidFill>
          <a:schemeClr val="dk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Russian Science Citation Index: </a:t>
          </a:r>
          <a:r>
            <a:rPr lang="ru-RU" sz="1300" kern="1200" dirty="0" smtClean="0">
              <a:solidFill>
                <a:schemeClr val="bg1"/>
              </a:solidFill>
            </a:rPr>
            <a:t>650 журналов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350843" y="1131321"/>
        <a:ext cx="1255877" cy="1255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645C3-6688-4C7F-B493-D32F1891B3D8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97A5-5998-4F64-8BA8-20B9CEBDE5CE}" type="slidenum">
              <a:rPr lang="en-US" altLang="ja-JP" smtClean="0">
                <a:solidFill>
                  <a:prstClr val="black"/>
                </a:solidFill>
              </a:rPr>
              <a:pPr/>
              <a:t>4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FB384-D59B-49FB-A4E8-8CBE7C4FB5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FB384-D59B-49FB-A4E8-8CBE7C4FB59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51337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0013"/>
            <a:ext cx="8229600" cy="457041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0013"/>
            <a:ext cx="4038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0013"/>
            <a:ext cx="4038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062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062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0013"/>
            <a:ext cx="40386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386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343775" cy="8645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917575" y="1412776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96525" y="3158970"/>
            <a:ext cx="8382000" cy="1170129"/>
          </a:xfrm>
        </p:spPr>
        <p:txBody>
          <a:bodyPr/>
          <a:lstStyle/>
          <a:p>
            <a:r>
              <a:rPr lang="ru-RU" sz="2800" dirty="0" smtClean="0"/>
              <a:t>РАЗВИТИЕ МЕЖДУНАРОДНЫХ</a:t>
            </a:r>
            <a:br>
              <a:rPr lang="ru-RU" sz="2800" dirty="0" smtClean="0"/>
            </a:br>
            <a:r>
              <a:rPr lang="ru-RU" sz="2800" dirty="0" smtClean="0"/>
              <a:t>И РЕГИОНАЛЬНЫХ ИНДЕКСОВ ЦИТИРОВАНИЯ  НА ПЛАТФОРМЕ </a:t>
            </a:r>
            <a:r>
              <a:rPr lang="en-US" sz="2800" b="1" dirty="0" smtClean="0"/>
              <a:t>WEB OF SCIENCE</a:t>
            </a:r>
            <a:endParaRPr lang="ru-RU" sz="28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Маргарита Сидорова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Интеллектуальная собственность и научные исследования</a:t>
            </a:r>
          </a:p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r>
              <a:rPr lang="en-US" sz="2400" b="1" dirty="0" smtClean="0">
                <a:solidFill>
                  <a:srgbClr val="FF8000"/>
                </a:solidFill>
              </a:rPr>
              <a:t>Thomson Reuters</a:t>
            </a:r>
            <a:endParaRPr lang="en-US" sz="2400" dirty="0" smtClean="0"/>
          </a:p>
          <a:p>
            <a:endParaRPr lang="en-US" sz="24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6525" y="593467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22 </a:t>
            </a:r>
            <a:r>
              <a:rPr lang="ru-RU" b="1" dirty="0" smtClean="0"/>
              <a:t>декабря 2015</a:t>
            </a:r>
            <a:endParaRPr lang="en-US" b="1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31539" y="143635"/>
            <a:ext cx="7785865" cy="27453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СОБЛЮДЕНИЕ ИЗДАТЕЛЬСКИХ СТАНДАРТОВ</a:t>
            </a:r>
            <a:endParaRPr lang="en-US" dirty="0"/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854825"/>
            <a:ext cx="457200" cy="231775"/>
          </a:xfrm>
          <a:noFill/>
        </p:spPr>
        <p:txBody>
          <a:bodyPr/>
          <a:lstStyle/>
          <a:p>
            <a:fld id="{8148D01F-E33C-4F5C-89F3-EEF7AE653B39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0" y="1493785"/>
            <a:ext cx="8458200" cy="630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088434" y="2091050"/>
            <a:ext cx="4572000" cy="1200329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228600" lvl="0" eaLnBrk="0" hangingPunct="0">
              <a:spcBef>
                <a:spcPct val="50000"/>
              </a:spcBef>
              <a:buClr>
                <a:schemeClr val="tx2"/>
              </a:buClr>
            </a:pPr>
            <a:r>
              <a:rPr lang="ru-RU" sz="2400" kern="0" dirty="0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Полная библиографическая информация по цитируемым источникам</a:t>
            </a:r>
            <a:endParaRPr lang="en-US" sz="2400" kern="0" dirty="0" smtClean="0">
              <a:solidFill>
                <a:schemeClr val="bg1"/>
              </a:solidFill>
              <a:latin typeface="+mj-lt"/>
              <a:ea typeface="ＭＳ Ｐゴシック" pitchFamily="-106" charset="-128"/>
              <a:cs typeface="ＭＳ Ｐゴシック" charset="-128"/>
            </a:endParaRPr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185" y="3311528"/>
            <a:ext cx="6662737" cy="40004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75980" y="2498898"/>
            <a:ext cx="1190170" cy="18868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ОТБОРА: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СОДЕРЖАНИЕ ЖУРНАЛА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7575" y="2924175"/>
            <a:ext cx="7364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Обогатит ли этот журнал уже существующую базу </a:t>
            </a:r>
            <a:r>
              <a:rPr lang="ru-RU" sz="2400" dirty="0" err="1" smtClean="0"/>
              <a:t>Web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Science</a:t>
            </a:r>
            <a:r>
              <a:rPr lang="ru-RU" sz="2400" dirty="0" smtClean="0"/>
              <a:t> новым материалом?</a:t>
            </a:r>
          </a:p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Насколько полно освещена предметная область, к которой относится журнал?</a:t>
            </a:r>
          </a:p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Как рассматриваемый журнал соотносится с уже включенными журналами той же направленности?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7109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</a:t>
            </a:r>
            <a:endParaRPr lang="ru-RU" sz="54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3703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</a:t>
            </a:r>
            <a:endParaRPr lang="ru-RU" sz="54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20297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4B4B4B"/>
                </a:solidFill>
                <a:sym typeface="Webdings"/>
              </a:rPr>
              <a:t>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891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</a:t>
            </a:r>
            <a:endParaRPr lang="ru-RU" sz="5400" dirty="0" smtClean="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557338"/>
            <a:ext cx="1656184" cy="116899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40706" y="1557338"/>
            <a:ext cx="3143661" cy="116899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ОТБОРА: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МЕЖДУНАРОДНЫЙ СОСТАВ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7575" y="2924175"/>
            <a:ext cx="7369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Международный состав авторов, редакторов и членов редакционно-издательского совета</a:t>
            </a:r>
          </a:p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Аудитория журнала: международная или региональная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7109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</a:t>
            </a:r>
            <a:endParaRPr lang="ru-RU" sz="54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3703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</a:t>
            </a:r>
            <a:endParaRPr lang="ru-RU" sz="5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0297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4B4B4B"/>
                </a:solidFill>
                <a:sym typeface="Webdings"/>
              </a:rPr>
              <a:t>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96891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</a:t>
            </a:r>
            <a:endParaRPr lang="ru-RU" sz="5400" dirty="0" smtClean="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484784"/>
            <a:ext cx="2880320" cy="122358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63680" y="1484784"/>
            <a:ext cx="1548680" cy="122358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ОТБОРА: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АНАЛИЗ ЦИТИРОВАНИЯ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2338" y="2924175"/>
            <a:ext cx="73644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u="sng" dirty="0" smtClean="0"/>
              <a:t>Новые журналы: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цитирование предыдущих работ авторов и редакторов.</a:t>
            </a:r>
          </a:p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u="sng" dirty="0" smtClean="0"/>
              <a:t>Существующие журналы:</a:t>
            </a:r>
            <a:br>
              <a:rPr lang="ru-RU" sz="2400" u="sng" dirty="0" smtClean="0"/>
            </a:br>
            <a:r>
              <a:rPr lang="ru-RU" sz="2400" dirty="0" err="1" smtClean="0"/>
              <a:t>импакт-фактор</a:t>
            </a:r>
            <a:r>
              <a:rPr lang="ru-RU" sz="2400" dirty="0" smtClean="0"/>
              <a:t> и анализ цитирования в </a:t>
            </a:r>
            <a:r>
              <a:rPr lang="en-US" sz="2400" dirty="0" smtClean="0"/>
              <a:t>Web of Science</a:t>
            </a:r>
            <a:endParaRPr lang="ru-RU" sz="24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7109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</a:t>
            </a:r>
            <a:endParaRPr lang="ru-RU" sz="54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3703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</a:t>
            </a:r>
            <a:endParaRPr lang="ru-RU" sz="5400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0297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4B4B4B"/>
                </a:solidFill>
                <a:sym typeface="Webdings"/>
              </a:rPr>
              <a:t>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96891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</a:t>
            </a:r>
            <a:endParaRPr lang="ru-RU" sz="5400" dirty="0" smtClean="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9652" y="1484784"/>
            <a:ext cx="4788532" cy="129614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4450" y="5456807"/>
            <a:ext cx="738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FF8000"/>
              </a:buClr>
            </a:pPr>
            <a:r>
              <a:rPr lang="ru-RU" sz="2000" i="1" dirty="0" smtClean="0"/>
              <a:t>Анализ цитирования проводится в контексте предметной области журнала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ПЛАТФОРМА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WEB OF SCIENCE</a:t>
            </a:r>
            <a:endParaRPr lang="ru-RU" b="1" dirty="0"/>
          </a:p>
        </p:txBody>
      </p:sp>
      <p:pic>
        <p:nvPicPr>
          <p:cNvPr id="2050" name="Picture 2" descr="C:\Users\NK\Desktop\презентация Lita\pic\платфор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37" y="1498378"/>
            <a:ext cx="5332190" cy="4296509"/>
          </a:xfrm>
          <a:prstGeom prst="rect">
            <a:avLst/>
          </a:prstGeom>
          <a:noFill/>
        </p:spPr>
      </p:pic>
      <p:grpSp>
        <p:nvGrpSpPr>
          <p:cNvPr id="3" name="Группа 56"/>
          <p:cNvGrpSpPr/>
          <p:nvPr/>
        </p:nvGrpSpPr>
        <p:grpSpPr>
          <a:xfrm>
            <a:off x="3150063" y="2078250"/>
            <a:ext cx="2955249" cy="3134562"/>
            <a:chOff x="3683824" y="2059131"/>
            <a:chExt cx="3456000" cy="3456000"/>
          </a:xfrm>
        </p:grpSpPr>
        <p:sp>
          <p:nvSpPr>
            <p:cNvPr id="6" name="Oval 51"/>
            <p:cNvSpPr/>
            <p:nvPr/>
          </p:nvSpPr>
          <p:spPr bwMode="auto">
            <a:xfrm>
              <a:off x="3683824" y="2059131"/>
              <a:ext cx="3456000" cy="345600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4065041" y="2391122"/>
              <a:ext cx="2689226" cy="71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Web of Science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Core Collection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Rectangle 122"/>
            <p:cNvSpPr/>
            <p:nvPr/>
          </p:nvSpPr>
          <p:spPr>
            <a:xfrm>
              <a:off x="4042815" y="3096592"/>
              <a:ext cx="2733675" cy="18720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SCIE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1900</a:t>
              </a: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SSCI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1900</a:t>
              </a:r>
            </a:p>
            <a:p>
              <a:pPr algn="ctr">
                <a:spcAft>
                  <a:spcPts val="877"/>
                </a:spcAft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AHCI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1975</a:t>
              </a: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CPCI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1990</a:t>
              </a:r>
            </a:p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BkCI</a:t>
              </a:r>
              <a:r>
                <a:rPr lang="it-IT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2005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IC/CCR</a:t>
              </a:r>
              <a:r>
                <a:rPr lang="it-IT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1840</a:t>
              </a:r>
            </a:p>
          </p:txBody>
        </p:sp>
      </p:grpSp>
      <p:grpSp>
        <p:nvGrpSpPr>
          <p:cNvPr id="4" name="Группа 61"/>
          <p:cNvGrpSpPr/>
          <p:nvPr/>
        </p:nvGrpSpPr>
        <p:grpSpPr>
          <a:xfrm>
            <a:off x="3245060" y="5468400"/>
            <a:ext cx="2778596" cy="1110950"/>
            <a:chOff x="3794917" y="5796927"/>
            <a:chExt cx="3249414" cy="1224874"/>
          </a:xfrm>
        </p:grpSpPr>
        <p:sp>
          <p:nvSpPr>
            <p:cNvPr id="16" name="Овал 15"/>
            <p:cNvSpPr/>
            <p:nvPr/>
          </p:nvSpPr>
          <p:spPr>
            <a:xfrm>
              <a:off x="5085653" y="5796927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94917" y="6444927"/>
              <a:ext cx="3249414" cy="576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Russian Citation</a:t>
              </a:r>
              <a:r>
                <a:rPr lang="ru-RU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Index</a:t>
              </a:r>
              <a:endParaRPr lang="ru-RU" sz="14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2015</a:t>
              </a:r>
              <a:endParaRPr lang="ru-RU" sz="1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" name="Группа 59"/>
          <p:cNvGrpSpPr/>
          <p:nvPr/>
        </p:nvGrpSpPr>
        <p:grpSpPr>
          <a:xfrm>
            <a:off x="481948" y="3142130"/>
            <a:ext cx="8312562" cy="1916665"/>
            <a:chOff x="563611" y="3464345"/>
            <a:chExt cx="9721080" cy="2113213"/>
          </a:xfrm>
        </p:grpSpPr>
        <p:sp>
          <p:nvSpPr>
            <p:cNvPr id="13" name="Овал 12"/>
            <p:cNvSpPr/>
            <p:nvPr/>
          </p:nvSpPr>
          <p:spPr>
            <a:xfrm>
              <a:off x="2003771" y="3464345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 flipV="1">
              <a:off x="2507827" y="4727831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 flipH="1">
              <a:off x="8181997" y="3464345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 flipV="1">
              <a:off x="7677941" y="4727831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26"/>
            <p:cNvSpPr txBox="1">
              <a:spLocks noChangeArrowheads="1"/>
            </p:cNvSpPr>
            <p:nvPr/>
          </p:nvSpPr>
          <p:spPr bwMode="auto">
            <a:xfrm>
              <a:off x="563611" y="3492599"/>
              <a:ext cx="1440160" cy="81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b="1" dirty="0">
                  <a:ea typeface="MS PGothic" pitchFamily="34" charset="-128"/>
                </a:rPr>
                <a:t>CABI</a:t>
              </a:r>
            </a:p>
            <a:p>
              <a:pPr algn="r" eaLnBrk="1" hangingPunct="1">
                <a:defRPr/>
              </a:pPr>
              <a:r>
                <a:rPr lang="ru-RU" sz="1400" dirty="0" smtClean="0">
                  <a:ea typeface="MS PGothic" pitchFamily="34" charset="-128"/>
                </a:rPr>
                <a:t>архив с</a:t>
              </a:r>
              <a:r>
                <a:rPr lang="en-US" sz="1400" dirty="0" smtClean="0">
                  <a:ea typeface="MS PGothic" pitchFamily="34" charset="-128"/>
                </a:rPr>
                <a:t> </a:t>
              </a:r>
              <a:r>
                <a:rPr lang="ru-RU" sz="1400" dirty="0" smtClean="0">
                  <a:ea typeface="MS PGothic" pitchFamily="34" charset="-128"/>
                </a:rPr>
                <a:t>1910</a:t>
              </a:r>
              <a:endParaRPr lang="ru-RU" sz="1400" dirty="0">
                <a:ea typeface="MS PGothic" pitchFamily="34" charset="-128"/>
              </a:endParaRPr>
            </a:p>
          </p:txBody>
        </p:sp>
        <p:sp>
          <p:nvSpPr>
            <p:cNvPr id="50" name="TextBox 31"/>
            <p:cNvSpPr txBox="1">
              <a:spLocks noChangeArrowheads="1"/>
            </p:cNvSpPr>
            <p:nvPr/>
          </p:nvSpPr>
          <p:spPr bwMode="auto">
            <a:xfrm>
              <a:off x="1067667" y="4716735"/>
              <a:ext cx="1440160" cy="81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b="1" dirty="0">
                  <a:ea typeface="MS PGothic" pitchFamily="34" charset="-128"/>
                </a:rPr>
                <a:t>FSTA</a:t>
              </a:r>
              <a:endParaRPr lang="ru-RU" sz="1400" b="1" dirty="0">
                <a:ea typeface="MS PGothic" pitchFamily="34" charset="-128"/>
              </a:endParaRPr>
            </a:p>
            <a:p>
              <a:pPr algn="r" eaLnBrk="1" hangingPunct="1">
                <a:defRPr/>
              </a:pPr>
              <a:r>
                <a:rPr lang="ru-RU" sz="1400" dirty="0" smtClean="0">
                  <a:ea typeface="MS PGothic" pitchFamily="34" charset="-128"/>
                </a:rPr>
                <a:t>архив с 1969</a:t>
              </a:r>
              <a:endParaRPr lang="ru-RU" sz="1400" dirty="0">
                <a:ea typeface="MS PGothic" pitchFamily="34" charset="-128"/>
              </a:endParaRPr>
            </a:p>
          </p:txBody>
        </p:sp>
        <p:sp>
          <p:nvSpPr>
            <p:cNvPr id="51" name="TextBox 36"/>
            <p:cNvSpPr txBox="1">
              <a:spLocks noChangeArrowheads="1"/>
            </p:cNvSpPr>
            <p:nvPr/>
          </p:nvSpPr>
          <p:spPr bwMode="auto">
            <a:xfrm>
              <a:off x="8340475" y="4763146"/>
              <a:ext cx="1418388" cy="8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ea typeface="MS PGothic" pitchFamily="34" charset="-128"/>
                </a:rPr>
                <a:t>Inspec</a:t>
              </a:r>
              <a:endParaRPr lang="ru-RU" sz="1400" b="1" dirty="0">
                <a:ea typeface="MS PGothic" pitchFamily="34" charset="-128"/>
              </a:endParaRPr>
            </a:p>
            <a:p>
              <a:pPr eaLnBrk="1" hangingPunct="1">
                <a:defRPr/>
              </a:pPr>
              <a:r>
                <a:rPr lang="ru-RU" sz="1400" dirty="0" smtClean="0">
                  <a:ea typeface="MS PGothic" pitchFamily="34" charset="-128"/>
                </a:rPr>
                <a:t>архив с 1898</a:t>
              </a:r>
              <a:endParaRPr lang="ru-RU" sz="1400" dirty="0">
                <a:ea typeface="MS PGothic" pitchFamily="34" charset="-128"/>
              </a:endParaRPr>
            </a:p>
          </p:txBody>
        </p:sp>
        <p:sp>
          <p:nvSpPr>
            <p:cNvPr id="52" name="TextBox 41"/>
            <p:cNvSpPr txBox="1">
              <a:spLocks noChangeArrowheads="1"/>
            </p:cNvSpPr>
            <p:nvPr/>
          </p:nvSpPr>
          <p:spPr bwMode="auto">
            <a:xfrm>
              <a:off x="8844531" y="3492600"/>
              <a:ext cx="1440160" cy="8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ea typeface="MS PGothic" pitchFamily="34" charset="-128"/>
                </a:rPr>
                <a:t>MEDLINE</a:t>
              </a:r>
              <a:endParaRPr lang="ru-RU" sz="1400" b="1" dirty="0">
                <a:ea typeface="MS PGothic" pitchFamily="34" charset="-128"/>
              </a:endParaRPr>
            </a:p>
            <a:p>
              <a:pPr eaLnBrk="1" hangingPunct="1">
                <a:defRPr/>
              </a:pPr>
              <a:r>
                <a:rPr lang="ru-RU" sz="1400" dirty="0" smtClean="0">
                  <a:ea typeface="MS PGothic" pitchFamily="34" charset="-128"/>
                </a:rPr>
                <a:t>архив с 1950</a:t>
              </a:r>
            </a:p>
          </p:txBody>
        </p:sp>
      </p:grpSp>
      <p:grpSp>
        <p:nvGrpSpPr>
          <p:cNvPr id="8" name="Группа 58"/>
          <p:cNvGrpSpPr/>
          <p:nvPr/>
        </p:nvGrpSpPr>
        <p:grpSpPr>
          <a:xfrm>
            <a:off x="235650" y="1484385"/>
            <a:ext cx="8672701" cy="1306147"/>
            <a:chOff x="275579" y="1404367"/>
            <a:chExt cx="10142242" cy="1440088"/>
          </a:xfrm>
        </p:grpSpPr>
        <p:sp>
          <p:nvSpPr>
            <p:cNvPr id="39" name="Овал 38"/>
            <p:cNvSpPr/>
            <p:nvPr/>
          </p:nvSpPr>
          <p:spPr>
            <a:xfrm flipH="1">
              <a:off x="6669829" y="1404367"/>
              <a:ext cx="648000" cy="64800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flipH="1">
              <a:off x="7677941" y="2196455"/>
              <a:ext cx="648000" cy="64800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16"/>
            <p:cNvSpPr txBox="1">
              <a:spLocks noChangeArrowheads="1"/>
            </p:cNvSpPr>
            <p:nvPr/>
          </p:nvSpPr>
          <p:spPr bwMode="auto">
            <a:xfrm>
              <a:off x="8340475" y="2196455"/>
              <a:ext cx="2077346" cy="5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ea typeface="MS PGothic" pitchFamily="34" charset="-128"/>
                </a:rPr>
                <a:t>Zoological</a:t>
              </a:r>
              <a:r>
                <a:rPr lang="ru-RU" sz="1400" b="1" dirty="0">
                  <a:ea typeface="MS PGothic" pitchFamily="34" charset="-128"/>
                </a:rPr>
                <a:t> </a:t>
              </a:r>
              <a:r>
                <a:rPr lang="en-US" sz="1400" b="1" dirty="0" smtClean="0">
                  <a:ea typeface="MS PGothic" pitchFamily="34" charset="-128"/>
                </a:rPr>
                <a:t>Record</a:t>
              </a:r>
              <a:endParaRPr lang="ru-RU" sz="1400" b="1" dirty="0">
                <a:ea typeface="MS PGothic" pitchFamily="34" charset="-128"/>
              </a:endParaRPr>
            </a:p>
            <a:p>
              <a:pPr eaLnBrk="1" hangingPunct="1">
                <a:defRPr/>
              </a:pPr>
              <a:r>
                <a:rPr lang="ru-RU" sz="1400" dirty="0" smtClean="0">
                  <a:ea typeface="MS PGothic" pitchFamily="34" charset="-128"/>
                </a:rPr>
                <a:t>архив с 1</a:t>
              </a:r>
              <a:r>
                <a:rPr lang="en-US" sz="1400" dirty="0" smtClean="0">
                  <a:ea typeface="MS PGothic" pitchFamily="34" charset="-128"/>
                </a:rPr>
                <a:t>864</a:t>
              </a:r>
              <a:endParaRPr lang="ru-RU" sz="1400" dirty="0">
                <a:ea typeface="MS PGothic" pitchFamily="34" charset="-128"/>
              </a:endParaRPr>
            </a:p>
          </p:txBody>
        </p:sp>
        <p:grpSp>
          <p:nvGrpSpPr>
            <p:cNvPr id="10" name="Группа 57"/>
            <p:cNvGrpSpPr/>
            <p:nvPr/>
          </p:nvGrpSpPr>
          <p:grpSpPr>
            <a:xfrm>
              <a:off x="275579" y="1404367"/>
              <a:ext cx="3888360" cy="1440088"/>
              <a:chOff x="275579" y="1404367"/>
              <a:chExt cx="3888360" cy="1440088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3515939" y="1404367"/>
                <a:ext cx="648000" cy="64800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507827" y="2196455"/>
                <a:ext cx="648000" cy="64800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11"/>
              <p:cNvSpPr txBox="1">
                <a:spLocks noChangeArrowheads="1"/>
              </p:cNvSpPr>
              <p:nvPr/>
            </p:nvSpPr>
            <p:spPr bwMode="auto">
              <a:xfrm>
                <a:off x="275579" y="2196455"/>
                <a:ext cx="2232248" cy="576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US" sz="1400" b="1" dirty="0">
                    <a:ea typeface="MS PGothic" pitchFamily="34" charset="-128"/>
                  </a:rPr>
                  <a:t>Data </a:t>
                </a:r>
                <a:r>
                  <a:rPr lang="en-US" sz="1400" b="1" dirty="0" smtClean="0">
                    <a:ea typeface="MS PGothic" pitchFamily="34" charset="-128"/>
                  </a:rPr>
                  <a:t>Citation</a:t>
                </a:r>
                <a:r>
                  <a:rPr lang="ru-RU" sz="1400" b="1" dirty="0" smtClean="0">
                    <a:ea typeface="MS PGothic" pitchFamily="34" charset="-128"/>
                  </a:rPr>
                  <a:t> </a:t>
                </a:r>
                <a:r>
                  <a:rPr lang="en-US" sz="1400" b="1" dirty="0" smtClean="0">
                    <a:ea typeface="MS PGothic" pitchFamily="34" charset="-128"/>
                  </a:rPr>
                  <a:t>Index</a:t>
                </a:r>
                <a:endParaRPr lang="en-US" sz="1400" b="1" dirty="0">
                  <a:ea typeface="MS PGothic" pitchFamily="34" charset="-128"/>
                </a:endParaRPr>
              </a:p>
              <a:p>
                <a:pPr algn="r" eaLnBrk="1" hangingPunct="1">
                  <a:defRPr/>
                </a:pPr>
                <a:r>
                  <a:rPr lang="ru-RU" sz="1400" dirty="0" smtClean="0">
                    <a:ea typeface="MS PGothic" pitchFamily="34" charset="-128"/>
                  </a:rPr>
                  <a:t>архив с 1900</a:t>
                </a:r>
                <a:endParaRPr lang="ru-RU" sz="1400" dirty="0">
                  <a:ea typeface="MS PGothic" pitchFamily="34" charset="-128"/>
                </a:endParaRPr>
              </a:p>
            </p:txBody>
          </p:sp>
          <p:sp>
            <p:nvSpPr>
              <p:cNvPr id="48" name="TextBox 21"/>
              <p:cNvSpPr txBox="1">
                <a:spLocks noChangeArrowheads="1"/>
              </p:cNvSpPr>
              <p:nvPr/>
            </p:nvSpPr>
            <p:spPr bwMode="auto">
              <a:xfrm>
                <a:off x="491603" y="1404367"/>
                <a:ext cx="3024336" cy="576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b="1" dirty="0" err="1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Derwent</a:t>
                </a:r>
                <a:r>
                  <a:rPr lang="ru-RU" sz="1400" b="1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lang="en-US" sz="1400" b="1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Innovations</a:t>
                </a:r>
                <a:r>
                  <a:rPr lang="ru-RU" sz="1400" b="1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lang="en-US" sz="1400" b="1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Index</a:t>
                </a:r>
              </a:p>
              <a:p>
                <a:pPr algn="r"/>
                <a:r>
                  <a:rPr lang="ru-RU" sz="140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архив с 1</a:t>
                </a:r>
                <a:r>
                  <a:rPr lang="en-US" sz="140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963</a:t>
                </a:r>
                <a:endParaRPr lang="ru-RU" sz="140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53" name="TextBox 46"/>
            <p:cNvSpPr txBox="1">
              <a:spLocks noChangeArrowheads="1"/>
            </p:cNvSpPr>
            <p:nvPr/>
          </p:nvSpPr>
          <p:spPr bwMode="auto">
            <a:xfrm>
              <a:off x="7332363" y="1404367"/>
              <a:ext cx="2437387" cy="5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ea typeface="MS PGothic" pitchFamily="34" charset="-128"/>
                </a:rPr>
                <a:t>BIOSIS </a:t>
              </a:r>
              <a:r>
                <a:rPr lang="en-US" sz="1400" b="1" dirty="0" smtClean="0">
                  <a:ea typeface="MS PGothic" pitchFamily="34" charset="-128"/>
                </a:rPr>
                <a:t>Citation </a:t>
              </a:r>
              <a:r>
                <a:rPr lang="en-US" sz="1400" b="1" dirty="0">
                  <a:ea typeface="MS PGothic" pitchFamily="34" charset="-128"/>
                </a:rPr>
                <a:t>Index</a:t>
              </a:r>
              <a:endParaRPr lang="ru-RU" sz="1400" b="1" dirty="0">
                <a:ea typeface="MS PGothic" pitchFamily="34" charset="-128"/>
              </a:endParaRPr>
            </a:p>
            <a:p>
              <a:pPr eaLnBrk="1" hangingPunct="1">
                <a:defRPr/>
              </a:pPr>
              <a:r>
                <a:rPr lang="ru-RU" sz="1400" dirty="0" smtClean="0">
                  <a:ea typeface="MS PGothic" pitchFamily="34" charset="-128"/>
                </a:rPr>
                <a:t>архив с 1926</a:t>
              </a:r>
              <a:endParaRPr lang="ru-RU" sz="1400" dirty="0">
                <a:ea typeface="MS PGothic" pitchFamily="34" charset="-128"/>
              </a:endParaRPr>
            </a:p>
          </p:txBody>
        </p:sp>
      </p:grpSp>
      <p:grpSp>
        <p:nvGrpSpPr>
          <p:cNvPr id="14" name="Группа 60"/>
          <p:cNvGrpSpPr/>
          <p:nvPr/>
        </p:nvGrpSpPr>
        <p:grpSpPr>
          <a:xfrm>
            <a:off x="912970" y="5217158"/>
            <a:ext cx="7345987" cy="786005"/>
            <a:chOff x="1067667" y="5519919"/>
            <a:chExt cx="8590724" cy="866607"/>
          </a:xfrm>
        </p:grpSpPr>
        <p:sp>
          <p:nvSpPr>
            <p:cNvPr id="35" name="Овал 34"/>
            <p:cNvSpPr/>
            <p:nvPr/>
          </p:nvSpPr>
          <p:spPr>
            <a:xfrm flipV="1">
              <a:off x="3515939" y="5519919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flipH="1" flipV="1">
              <a:off x="6669829" y="5519919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31"/>
            <p:cNvSpPr txBox="1">
              <a:spLocks noChangeArrowheads="1"/>
            </p:cNvSpPr>
            <p:nvPr/>
          </p:nvSpPr>
          <p:spPr bwMode="auto">
            <a:xfrm>
              <a:off x="1067667" y="5572119"/>
              <a:ext cx="2448272" cy="57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Chinese Citation Index</a:t>
              </a:r>
              <a:endParaRPr lang="ru-RU" sz="1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pPr algn="r"/>
              <a:r>
                <a:rPr lang="ru-RU" sz="14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2009</a:t>
              </a:r>
            </a:p>
          </p:txBody>
        </p:sp>
        <p:sp>
          <p:nvSpPr>
            <p:cNvPr id="55" name="TextBox 31"/>
            <p:cNvSpPr txBox="1">
              <a:spLocks noChangeArrowheads="1"/>
            </p:cNvSpPr>
            <p:nvPr/>
          </p:nvSpPr>
          <p:spPr bwMode="auto">
            <a:xfrm>
              <a:off x="7332364" y="5572115"/>
              <a:ext cx="2326027" cy="814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SciELO</a:t>
              </a: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Citation Index</a:t>
              </a:r>
              <a:endParaRPr lang="ru-RU" sz="1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r>
                <a:rPr lang="ru-RU" sz="14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2013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SCIENCE 2015:</a:t>
            </a:r>
            <a:br>
              <a:rPr lang="en-US" dirty="0" smtClean="0"/>
            </a:br>
            <a:r>
              <a:rPr lang="ru-RU" dirty="0" smtClean="0"/>
              <a:t>СТУКТУРА ИНДЕКСОВ ЦИТИРОВАНИЯ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671898" y="1538790"/>
            <a:ext cx="2082799" cy="1625599"/>
          </a:xfrm>
          <a:custGeom>
            <a:avLst/>
            <a:gdLst>
              <a:gd name="connsiteX0" fmla="*/ 0 w 2082799"/>
              <a:gd name="connsiteY0" fmla="*/ 1625599 h 1625599"/>
              <a:gd name="connsiteX1" fmla="*/ 1041400 w 2082799"/>
              <a:gd name="connsiteY1" fmla="*/ 0 h 1625599"/>
              <a:gd name="connsiteX2" fmla="*/ 1041400 w 2082799"/>
              <a:gd name="connsiteY2" fmla="*/ 0 h 1625599"/>
              <a:gd name="connsiteX3" fmla="*/ 2082799 w 2082799"/>
              <a:gd name="connsiteY3" fmla="*/ 1625599 h 1625599"/>
              <a:gd name="connsiteX4" fmla="*/ 0 w 2082799"/>
              <a:gd name="connsiteY4" fmla="*/ 1625599 h 16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799" h="1625599">
                <a:moveTo>
                  <a:pt x="0" y="1625599"/>
                </a:moveTo>
                <a:lnTo>
                  <a:pt x="1041400" y="0"/>
                </a:lnTo>
                <a:lnTo>
                  <a:pt x="1041400" y="0"/>
                </a:lnTo>
                <a:lnTo>
                  <a:pt x="2082799" y="1625599"/>
                </a:lnTo>
                <a:lnTo>
                  <a:pt x="0" y="16255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667010" y="3096587"/>
            <a:ext cx="4165599" cy="1625599"/>
          </a:xfrm>
          <a:custGeom>
            <a:avLst/>
            <a:gdLst>
              <a:gd name="connsiteX0" fmla="*/ 0 w 4165599"/>
              <a:gd name="connsiteY0" fmla="*/ 1625599 h 1625599"/>
              <a:gd name="connsiteX1" fmla="*/ 1041407 w 4165599"/>
              <a:gd name="connsiteY1" fmla="*/ 0 h 1625599"/>
              <a:gd name="connsiteX2" fmla="*/ 3124192 w 4165599"/>
              <a:gd name="connsiteY2" fmla="*/ 0 h 1625599"/>
              <a:gd name="connsiteX3" fmla="*/ 4165599 w 4165599"/>
              <a:gd name="connsiteY3" fmla="*/ 1625599 h 1625599"/>
              <a:gd name="connsiteX4" fmla="*/ 0 w 4165599"/>
              <a:gd name="connsiteY4" fmla="*/ 1625599 h 16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599" h="1625599">
                <a:moveTo>
                  <a:pt x="0" y="1625599"/>
                </a:moveTo>
                <a:lnTo>
                  <a:pt x="1041407" y="0"/>
                </a:lnTo>
                <a:lnTo>
                  <a:pt x="3124192" y="0"/>
                </a:lnTo>
                <a:lnTo>
                  <a:pt x="4165599" y="1625599"/>
                </a:lnTo>
                <a:lnTo>
                  <a:pt x="0" y="16255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293102"/>
              <a:satOff val="0"/>
              <a:lumOff val="16938"/>
              <a:alphaOff val="0"/>
            </a:schemeClr>
          </a:fillRef>
          <a:effectRef idx="0">
            <a:schemeClr val="accent2">
              <a:shade val="80000"/>
              <a:hueOff val="-293102"/>
              <a:satOff val="0"/>
              <a:lumOff val="169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460" tIns="30480" rIns="759459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C00000"/>
                </a:solidFill>
              </a:rPr>
              <a:t>Emerging Sources Citation Index</a:t>
            </a:r>
            <a:endParaRPr lang="en-US" sz="2400" b="1" kern="1200" dirty="0">
              <a:solidFill>
                <a:srgbClr val="C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00200" y="4747578"/>
            <a:ext cx="6248399" cy="1625599"/>
          </a:xfrm>
          <a:custGeom>
            <a:avLst/>
            <a:gdLst>
              <a:gd name="connsiteX0" fmla="*/ 0 w 6248399"/>
              <a:gd name="connsiteY0" fmla="*/ 1625599 h 1625599"/>
              <a:gd name="connsiteX1" fmla="*/ 1041407 w 6248399"/>
              <a:gd name="connsiteY1" fmla="*/ 0 h 1625599"/>
              <a:gd name="connsiteX2" fmla="*/ 5206992 w 6248399"/>
              <a:gd name="connsiteY2" fmla="*/ 0 h 1625599"/>
              <a:gd name="connsiteX3" fmla="*/ 6248399 w 6248399"/>
              <a:gd name="connsiteY3" fmla="*/ 1625599 h 1625599"/>
              <a:gd name="connsiteX4" fmla="*/ 0 w 6248399"/>
              <a:gd name="connsiteY4" fmla="*/ 1625599 h 16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399" h="1625599">
                <a:moveTo>
                  <a:pt x="0" y="1625599"/>
                </a:moveTo>
                <a:lnTo>
                  <a:pt x="1041407" y="0"/>
                </a:lnTo>
                <a:lnTo>
                  <a:pt x="5206992" y="0"/>
                </a:lnTo>
                <a:lnTo>
                  <a:pt x="6248399" y="1625599"/>
                </a:lnTo>
                <a:lnTo>
                  <a:pt x="0" y="16255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586205"/>
              <a:satOff val="0"/>
              <a:lumOff val="33875"/>
              <a:alphaOff val="0"/>
            </a:schemeClr>
          </a:fillRef>
          <a:effectRef idx="0">
            <a:schemeClr val="accent2">
              <a:shade val="80000"/>
              <a:hueOff val="-586205"/>
              <a:satOff val="0"/>
              <a:lumOff val="338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6019" tIns="82550" rIns="117602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356865" y="1718809"/>
            <a:ext cx="274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Web of Science Core Collection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6885" y="1628799"/>
            <a:ext cx="2551965" cy="1027965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11860" y="3428999"/>
            <a:ext cx="2880320" cy="9001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6825" y="4869159"/>
            <a:ext cx="364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Региональные и тематические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базы данных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1880" y="4824154"/>
            <a:ext cx="2790310" cy="1305145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/>
      <p:bldP spid="5" grpId="0" animBg="1"/>
      <p:bldP spid="6" grpId="0" animBg="1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695" y="458670"/>
            <a:ext cx="5791200" cy="5775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РОССИЙСКИЕ</a:t>
            </a:r>
            <a:r>
              <a:rPr lang="ru-RU" dirty="0" smtClean="0"/>
              <a:t> НАУЧНЫЕ ЖУРНАЛЫ НА ПЛАТФОРМЕ </a:t>
            </a:r>
            <a:r>
              <a:rPr lang="en-US" b="1" dirty="0" smtClean="0"/>
              <a:t>WEB OF SCIENCE:</a:t>
            </a:r>
            <a:br>
              <a:rPr lang="en-US" b="1" dirty="0" smtClean="0"/>
            </a:br>
            <a:r>
              <a:rPr lang="ru-RU" dirty="0" smtClean="0"/>
              <a:t>ЛЕСТНИЦА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КАЧЕСТВА   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651647" y="1484784"/>
            <a:ext cx="1690687" cy="1152128"/>
          </a:xfrm>
          <a:custGeom>
            <a:avLst/>
            <a:gdLst>
              <a:gd name="connsiteX0" fmla="*/ 0 w 1690687"/>
              <a:gd name="connsiteY0" fmla="*/ 1152128 h 1152128"/>
              <a:gd name="connsiteX1" fmla="*/ 845339 w 1690687"/>
              <a:gd name="connsiteY1" fmla="*/ 0 h 1152128"/>
              <a:gd name="connsiteX2" fmla="*/ 845348 w 1690687"/>
              <a:gd name="connsiteY2" fmla="*/ 0 h 1152128"/>
              <a:gd name="connsiteX3" fmla="*/ 1690687 w 1690687"/>
              <a:gd name="connsiteY3" fmla="*/ 1152128 h 1152128"/>
              <a:gd name="connsiteX4" fmla="*/ 0 w 1690687"/>
              <a:gd name="connsiteY4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87" h="1152128">
                <a:moveTo>
                  <a:pt x="0" y="1152128"/>
                </a:moveTo>
                <a:lnTo>
                  <a:pt x="845339" y="0"/>
                </a:lnTo>
                <a:lnTo>
                  <a:pt x="845348" y="0"/>
                </a:lnTo>
                <a:lnTo>
                  <a:pt x="1690687" y="1152128"/>
                </a:lnTo>
                <a:lnTo>
                  <a:pt x="0" y="11521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2" name="Freeform 11"/>
          <p:cNvSpPr/>
          <p:nvPr/>
        </p:nvSpPr>
        <p:spPr>
          <a:xfrm>
            <a:off x="2771813" y="2636912"/>
            <a:ext cx="3381375" cy="1152128"/>
          </a:xfrm>
          <a:custGeom>
            <a:avLst/>
            <a:gdLst>
              <a:gd name="connsiteX0" fmla="*/ 0 w 3381375"/>
              <a:gd name="connsiteY0" fmla="*/ 1152128 h 1152128"/>
              <a:gd name="connsiteX1" fmla="*/ 845339 w 3381375"/>
              <a:gd name="connsiteY1" fmla="*/ 0 h 1152128"/>
              <a:gd name="connsiteX2" fmla="*/ 2536036 w 3381375"/>
              <a:gd name="connsiteY2" fmla="*/ 0 h 1152128"/>
              <a:gd name="connsiteX3" fmla="*/ 3381375 w 3381375"/>
              <a:gd name="connsiteY3" fmla="*/ 1152128 h 1152128"/>
              <a:gd name="connsiteX4" fmla="*/ 0 w 3381375"/>
              <a:gd name="connsiteY4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375" h="1152128">
                <a:moveTo>
                  <a:pt x="0" y="1152128"/>
                </a:moveTo>
                <a:lnTo>
                  <a:pt x="845339" y="0"/>
                </a:lnTo>
                <a:lnTo>
                  <a:pt x="2536036" y="0"/>
                </a:lnTo>
                <a:lnTo>
                  <a:pt x="3381375" y="1152128"/>
                </a:lnTo>
                <a:lnTo>
                  <a:pt x="0" y="11521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622221" tIns="30480" rIns="622221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 </a:t>
            </a:r>
            <a:endParaRPr lang="en-US" sz="2400" b="1" kern="1200" dirty="0" smtClean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ESCI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i="1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60959" y="3789040"/>
            <a:ext cx="5072062" cy="1152128"/>
          </a:xfrm>
          <a:custGeom>
            <a:avLst/>
            <a:gdLst>
              <a:gd name="connsiteX0" fmla="*/ 0 w 5072062"/>
              <a:gd name="connsiteY0" fmla="*/ 1152128 h 1152128"/>
              <a:gd name="connsiteX1" fmla="*/ 845339 w 5072062"/>
              <a:gd name="connsiteY1" fmla="*/ 0 h 1152128"/>
              <a:gd name="connsiteX2" fmla="*/ 4226723 w 5072062"/>
              <a:gd name="connsiteY2" fmla="*/ 0 h 1152128"/>
              <a:gd name="connsiteX3" fmla="*/ 5072062 w 5072062"/>
              <a:gd name="connsiteY3" fmla="*/ 1152128 h 1152128"/>
              <a:gd name="connsiteX4" fmla="*/ 0 w 5072062"/>
              <a:gd name="connsiteY4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1152128">
                <a:moveTo>
                  <a:pt x="0" y="1152128"/>
                </a:moveTo>
                <a:lnTo>
                  <a:pt x="845339" y="0"/>
                </a:lnTo>
                <a:lnTo>
                  <a:pt x="4226723" y="0"/>
                </a:lnTo>
                <a:lnTo>
                  <a:pt x="5072062" y="1152128"/>
                </a:lnTo>
                <a:lnTo>
                  <a:pt x="0" y="11521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918091" tIns="30480" rIns="918091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RSCI &lt;1000</a:t>
            </a:r>
          </a:p>
        </p:txBody>
      </p:sp>
      <p:sp>
        <p:nvSpPr>
          <p:cNvPr id="14" name="Freeform 13"/>
          <p:cNvSpPr/>
          <p:nvPr/>
        </p:nvSpPr>
        <p:spPr>
          <a:xfrm>
            <a:off x="1115616" y="4941168"/>
            <a:ext cx="6762750" cy="1152128"/>
          </a:xfrm>
          <a:custGeom>
            <a:avLst/>
            <a:gdLst>
              <a:gd name="connsiteX0" fmla="*/ 0 w 6762750"/>
              <a:gd name="connsiteY0" fmla="*/ 1152128 h 1152128"/>
              <a:gd name="connsiteX1" fmla="*/ 845339 w 6762750"/>
              <a:gd name="connsiteY1" fmla="*/ 0 h 1152128"/>
              <a:gd name="connsiteX2" fmla="*/ 5917411 w 6762750"/>
              <a:gd name="connsiteY2" fmla="*/ 0 h 1152128"/>
              <a:gd name="connsiteX3" fmla="*/ 6762750 w 6762750"/>
              <a:gd name="connsiteY3" fmla="*/ 1152128 h 1152128"/>
              <a:gd name="connsiteX4" fmla="*/ 0 w 6762750"/>
              <a:gd name="connsiteY4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1152128">
                <a:moveTo>
                  <a:pt x="0" y="1152128"/>
                </a:moveTo>
                <a:lnTo>
                  <a:pt x="845339" y="0"/>
                </a:lnTo>
                <a:lnTo>
                  <a:pt x="5917411" y="0"/>
                </a:lnTo>
                <a:lnTo>
                  <a:pt x="6762750" y="1152128"/>
                </a:lnTo>
                <a:lnTo>
                  <a:pt x="0" y="11521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213961" tIns="30480" rIns="1213962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tx1"/>
                </a:solidFill>
              </a:rPr>
              <a:t>Все журналы (РИНЦ) ~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ru-RU" sz="2400" kern="1200" dirty="0" smtClean="0">
                <a:solidFill>
                  <a:schemeClr val="tx1"/>
                </a:solidFill>
              </a:rPr>
              <a:t>5000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70080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n-lt"/>
                <a:ea typeface="+mn-ea"/>
              </a:rPr>
              <a:t>WoS</a:t>
            </a:r>
            <a:r>
              <a:rPr lang="en-US" sz="2400" b="1" dirty="0" smtClean="0">
                <a:latin typeface="+mn-lt"/>
                <a:ea typeface="+mn-ea"/>
              </a:rPr>
              <a:t> CC</a:t>
            </a:r>
          </a:p>
          <a:p>
            <a:pPr algn="ctr"/>
            <a:r>
              <a:rPr lang="en-US" sz="2400" b="1" dirty="0" smtClean="0">
                <a:latin typeface="+mn-lt"/>
                <a:ea typeface="+mn-ea"/>
              </a:rPr>
              <a:t>160</a:t>
            </a:r>
          </a:p>
        </p:txBody>
      </p:sp>
      <p:sp>
        <p:nvSpPr>
          <p:cNvPr id="15" name="Up Arrow 14"/>
          <p:cNvSpPr/>
          <p:nvPr/>
        </p:nvSpPr>
        <p:spPr>
          <a:xfrm>
            <a:off x="2231740" y="4761148"/>
            <a:ext cx="216028" cy="648072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516212" y="4761148"/>
            <a:ext cx="216028" cy="648072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472100" y="3573016"/>
            <a:ext cx="216028" cy="648072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275856" y="3573016"/>
            <a:ext cx="216028" cy="648072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860032" y="2312876"/>
            <a:ext cx="216028" cy="648072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3923928" y="2312876"/>
            <a:ext cx="216028" cy="648072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200" dirty="0" smtClean="0"/>
              <a:t>новая база данных </a:t>
            </a:r>
            <a:r>
              <a:rPr lang="en-US" sz="2800" b="1" kern="1200" dirty="0" smtClean="0"/>
              <a:t>Russian science citation index </a:t>
            </a:r>
            <a:r>
              <a:rPr lang="ru-RU" sz="2800" b="1" kern="1200" dirty="0" smtClean="0"/>
              <a:t>на платформе</a:t>
            </a:r>
            <a:r>
              <a:rPr lang="en-US" sz="2800" b="1" kern="1200" dirty="0" smtClean="0"/>
              <a:t/>
            </a:r>
            <a:br>
              <a:rPr lang="en-US" sz="2800" b="1" kern="1200" dirty="0" smtClean="0"/>
            </a:br>
            <a:r>
              <a:rPr lang="en-US" sz="2800" b="1" kern="1200" dirty="0" smtClean="0"/>
              <a:t>web of science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35975" y="6453188"/>
            <a:ext cx="501650" cy="28257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666666"/>
              </a:buClr>
            </a:pPr>
            <a:fld id="{9C87F15E-2A6C-4686-9A7F-9B81C9148D0D}" type="slidenum">
              <a:rPr lang="en-US" smtClean="0">
                <a:solidFill>
                  <a:srgbClr val="666666"/>
                </a:solidFill>
              </a:rPr>
              <a:pPr>
                <a:buClr>
                  <a:srgbClr val="666666"/>
                </a:buClr>
              </a:pPr>
              <a:t>18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МЫ ЗАХОТЕЛИ СДЕЛАТЬ ЭТУ БАЗУ ДАННЫХ?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0572" y="1808820"/>
            <a:ext cx="3081338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Чтобы быть ещё ближе к российскому научному сообществу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Чтобы получить возможность оценивать российскую науку по ещё более широкой выборке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Чтобы дать российским учёным и журналам дополнительную возможность быть увиденными мировым научным сообществом</a:t>
            </a:r>
            <a:endParaRPr lang="en-US" sz="1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806915" y="1397000"/>
          <a:ext cx="518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garfield.library.upenn.edu/researchamerica/egcutlermclellanpic.jpg"/>
          <p:cNvPicPr>
            <a:picLocks noChangeAspect="1" noChangeArrowheads="1"/>
          </p:cNvPicPr>
          <p:nvPr/>
        </p:nvPicPr>
        <p:blipFill>
          <a:blip r:embed="rId2" cstate="print"/>
          <a:srcRect t="10623" r="60362" b="598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4355976" cy="6858000"/>
          </a:xfrm>
          <a:prstGeom prst="rect">
            <a:avLst/>
          </a:prstGeom>
          <a:solidFill>
            <a:schemeClr val="bg1">
              <a:lumMod val="65000"/>
              <a:alpha val="4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0"/>
            <a:ext cx="4419599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ЮДЖИН ГАРФИЛД</a:t>
            </a:r>
            <a:endParaRPr lang="en-US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en-US" sz="2600" b="1" dirty="0" smtClean="0">
                <a:solidFill>
                  <a:srgbClr val="4B4B4B"/>
                </a:solidFill>
                <a:latin typeface="Arial" pitchFamily="34" charset="0"/>
              </a:rPr>
              <a:t>1957</a:t>
            </a:r>
          </a:p>
          <a:p>
            <a:r>
              <a:rPr lang="en-US" sz="2600" i="1" dirty="0" smtClean="0">
                <a:solidFill>
                  <a:schemeClr val="bg1"/>
                </a:solidFill>
                <a:latin typeface="Arial" pitchFamily="34" charset="0"/>
              </a:rPr>
              <a:t>Institute for</a:t>
            </a:r>
            <a:r>
              <a:rPr lang="ru-RU" sz="2600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600" i="1" dirty="0">
                <a:solidFill>
                  <a:schemeClr val="bg1"/>
                </a:solidFill>
                <a:latin typeface="Arial" pitchFamily="34" charset="0"/>
              </a:rPr>
              <a:t>Scientific </a:t>
            </a:r>
            <a:r>
              <a:rPr lang="en-US" sz="2600" i="1" dirty="0" smtClean="0">
                <a:solidFill>
                  <a:schemeClr val="bg1"/>
                </a:solidFill>
                <a:latin typeface="Arial" pitchFamily="34" charset="0"/>
              </a:rPr>
              <a:t>Information (ISI)</a:t>
            </a:r>
          </a:p>
          <a:p>
            <a:endParaRPr lang="en-US" sz="2600" i="1" dirty="0" smtClean="0">
              <a:solidFill>
                <a:srgbClr val="4B4B4B"/>
              </a:solidFill>
              <a:latin typeface="Arial" pitchFamily="34" charset="0"/>
            </a:endParaRPr>
          </a:p>
          <a:p>
            <a:r>
              <a:rPr lang="en-US" sz="2600" b="1" dirty="0" smtClean="0">
                <a:solidFill>
                  <a:srgbClr val="4B4B4B"/>
                </a:solidFill>
                <a:latin typeface="Arial" pitchFamily="34" charset="0"/>
              </a:rPr>
              <a:t>1964</a:t>
            </a:r>
          </a:p>
          <a:p>
            <a:r>
              <a:rPr lang="en-US" sz="2600" i="1" dirty="0" smtClean="0">
                <a:solidFill>
                  <a:schemeClr val="bg1"/>
                </a:solidFill>
                <a:latin typeface="Arial" pitchFamily="34" charset="0"/>
              </a:rPr>
              <a:t>Science Citation Index </a:t>
            </a:r>
          </a:p>
          <a:p>
            <a:endParaRPr lang="en-US" sz="2600" i="1" dirty="0" smtClean="0">
              <a:solidFill>
                <a:srgbClr val="4B4B4B"/>
              </a:solidFill>
              <a:latin typeface="Arial" pitchFamily="34" charset="0"/>
            </a:endParaRPr>
          </a:p>
          <a:p>
            <a:r>
              <a:rPr lang="en-US" sz="2600" b="1" dirty="0" smtClean="0">
                <a:solidFill>
                  <a:srgbClr val="4B4B4B"/>
                </a:solidFill>
                <a:latin typeface="Arial" pitchFamily="34" charset="0"/>
              </a:rPr>
              <a:t>1992</a:t>
            </a:r>
          </a:p>
          <a:p>
            <a:r>
              <a:rPr lang="en-US" sz="2600" i="1" dirty="0" smtClean="0">
                <a:solidFill>
                  <a:schemeClr val="bg1"/>
                </a:solidFill>
                <a:latin typeface="Arial" pitchFamily="34" charset="0"/>
              </a:rPr>
              <a:t>Thomson Sci</a:t>
            </a:r>
            <a:r>
              <a:rPr lang="en-US" sz="2600" i="1" dirty="0" smtClean="0">
                <a:solidFill>
                  <a:schemeClr val="bg1"/>
                </a:solidFill>
              </a:rPr>
              <a:t>entific</a:t>
            </a:r>
          </a:p>
          <a:p>
            <a:endParaRPr lang="en-US" sz="2600" i="1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4B4B4B"/>
                </a:solidFill>
                <a:latin typeface="Arial" pitchFamily="34" charset="0"/>
              </a:rPr>
              <a:t>1997</a:t>
            </a:r>
          </a:p>
          <a:p>
            <a:r>
              <a:rPr lang="en-US" sz="2600" i="1" dirty="0" smtClean="0">
                <a:solidFill>
                  <a:schemeClr val="bg1"/>
                </a:solidFill>
                <a:latin typeface="Arial" pitchFamily="34" charset="0"/>
              </a:rPr>
              <a:t>Web of Science</a:t>
            </a:r>
          </a:p>
          <a:p>
            <a:endParaRPr lang="ru-RU" sz="2600" i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ru-RU" sz="2600" b="1" dirty="0" smtClean="0">
                <a:solidFill>
                  <a:srgbClr val="4B4B4B"/>
                </a:solidFill>
                <a:latin typeface="Arial" pitchFamily="34" charset="0"/>
              </a:rPr>
              <a:t>2014</a:t>
            </a:r>
          </a:p>
          <a:p>
            <a:r>
              <a:rPr lang="en-US" sz="2600" i="1" dirty="0" smtClean="0">
                <a:solidFill>
                  <a:schemeClr val="bg1"/>
                </a:solidFill>
                <a:latin typeface="Arial" pitchFamily="34" charset="0"/>
              </a:rPr>
              <a:t>Web of Science Core Collection</a:t>
            </a:r>
            <a:endParaRPr lang="ru-RU" sz="2600" i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РЕГИОНАЛЬНОГО ПОКРЫТИЯ </a:t>
            </a:r>
            <a:r>
              <a:rPr lang="en-US" dirty="0" smtClean="0"/>
              <a:t>WEB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6595" y="4114800"/>
            <a:ext cx="7369175" cy="1981200"/>
          </a:xfrm>
        </p:spPr>
        <p:txBody>
          <a:bodyPr/>
          <a:lstStyle/>
          <a:p>
            <a:pPr algn="just"/>
            <a:r>
              <a:rPr lang="en-US" sz="2000" dirty="0" smtClean="0"/>
              <a:t>Web of Science Core Collection – </a:t>
            </a:r>
            <a:r>
              <a:rPr lang="ru-RU" sz="2000" dirty="0" smtClean="0"/>
              <a:t>самая авторитетная в мире база данных по цитированию. Качество данных обеспечивается самой жёсткой в мире политикой отбора журналов</a:t>
            </a:r>
          </a:p>
          <a:p>
            <a:pPr algn="just"/>
            <a:r>
              <a:rPr lang="ru-RU" sz="2000" dirty="0" smtClean="0"/>
              <a:t>Критика: </a:t>
            </a:r>
            <a:r>
              <a:rPr lang="en-US" sz="2000" dirty="0" smtClean="0"/>
              <a:t>Web of Science </a:t>
            </a:r>
            <a:r>
              <a:rPr lang="ru-RU" sz="2000" dirty="0" smtClean="0"/>
              <a:t>недостаточно хорошо покрывает результаты российских научных исследований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990600"/>
          <a:ext cx="7696200" cy="351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ИНФОРМАЦИОННОЕ ПОКРЫТИЕ МЫ ПОЛУЧАЕМ?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7575" y="1525588"/>
            <a:ext cx="7369175" cy="457041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Журналы, которые потенциально отвечают требованиям </a:t>
            </a:r>
            <a:r>
              <a:rPr lang="en-US" dirty="0" smtClean="0"/>
              <a:t>Web of Science</a:t>
            </a:r>
            <a:r>
              <a:rPr lang="ru-RU" dirty="0" smtClean="0"/>
              <a:t>, но до сих пор не подавали заявку на прохождение процедуры отбора</a:t>
            </a:r>
          </a:p>
          <a:p>
            <a:r>
              <a:rPr lang="ru-RU" dirty="0" smtClean="0"/>
              <a:t>Журналы, имеющие существенный вес внутри России, но не отвечающие критериям </a:t>
            </a:r>
            <a:r>
              <a:rPr lang="en-US" dirty="0" smtClean="0"/>
              <a:t>Web of Science </a:t>
            </a:r>
            <a:r>
              <a:rPr lang="ru-RU" dirty="0" smtClean="0"/>
              <a:t>даже для «локальных журналов» (</a:t>
            </a:r>
            <a:r>
              <a:rPr lang="ru-RU" i="1" dirty="0" smtClean="0"/>
              <a:t>снимается требование для международной диверсификации редакционной коллегии и авторов</a:t>
            </a:r>
            <a:r>
              <a:rPr lang="ru-R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 ИНТЕРФЕЙСА НА РУССКИЙ ЯЗЫК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949570"/>
            <a:ext cx="83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4B4B4B"/>
                </a:solidFill>
                <a:latin typeface="Arial"/>
              </a:rPr>
              <a:t>Все поисковые запросы в англоязычных базах данных при этом всё равно будут на английском</a:t>
            </a:r>
            <a:endParaRPr lang="en-US" sz="1400" i="1" dirty="0" smtClean="0">
              <a:solidFill>
                <a:srgbClr val="4B4B4B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B4B4B"/>
              </a:solidFill>
              <a:latin typeface="Arial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7084"/>
            <a:ext cx="8640960" cy="435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НА РУССКОМ И АНГЛИЙСКОМ ЯЗЫКАХ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45" y="1538790"/>
            <a:ext cx="8442430" cy="474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ПОИСКА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65" y="1583795"/>
            <a:ext cx="8318500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0825" y="4149080"/>
            <a:ext cx="16872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Русский язык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2348066" y="4280940"/>
            <a:ext cx="752579" cy="5280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348066" y="4333746"/>
            <a:ext cx="828779" cy="63299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348066" y="4333746"/>
            <a:ext cx="828779" cy="86159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3500" y="4734145"/>
            <a:ext cx="23789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Транслитерация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56965" y="4914165"/>
            <a:ext cx="2040640" cy="4500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216660" y="4918811"/>
            <a:ext cx="2116840" cy="39272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ЗАПИСИ О ПУБЛИКАЦИИ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945" y="1484313"/>
            <a:ext cx="4679950" cy="51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1556792"/>
            <a:ext cx="12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B4B4B"/>
                </a:solidFill>
                <a:latin typeface="Arial"/>
              </a:rPr>
              <a:t>Заголовок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916832"/>
            <a:ext cx="178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B4B4B"/>
                </a:solidFill>
                <a:latin typeface="Arial"/>
              </a:rPr>
              <a:t>Автор / авторы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2348880"/>
            <a:ext cx="117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B4B4B"/>
                </a:solidFill>
                <a:latin typeface="Arial"/>
              </a:rPr>
              <a:t>Источник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3140968"/>
            <a:ext cx="133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B4B4B"/>
                </a:solidFill>
                <a:latin typeface="Arial"/>
              </a:rPr>
              <a:t>Аннотация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4077072"/>
            <a:ext cx="19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B4B4B"/>
                </a:solidFill>
                <a:latin typeface="Arial"/>
              </a:rPr>
              <a:t>Ключевые слова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4653136"/>
            <a:ext cx="162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B4B4B"/>
                </a:solidFill>
                <a:latin typeface="Arial"/>
              </a:rPr>
              <a:t>Аффилиация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5589240"/>
            <a:ext cx="25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B4B4B"/>
                </a:solidFill>
                <a:latin typeface="Arial"/>
              </a:rPr>
              <a:t>Предметные области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429762" y="1700808"/>
            <a:ext cx="1512168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17794" y="2060848"/>
            <a:ext cx="1224136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57754" y="2492896"/>
            <a:ext cx="1584176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29762" y="3284984"/>
            <a:ext cx="1512168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17794" y="4221088"/>
            <a:ext cx="1224136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73778" y="4797152"/>
            <a:ext cx="1368152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33818" y="5733256"/>
            <a:ext cx="1008112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ДОПОЛНИТЕЛЬНАЯ ИНФОРМАЦИЯ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27" y="1664655"/>
            <a:ext cx="3624263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38990"/>
            <a:ext cx="352209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899592" y="1484784"/>
          <a:ext cx="733425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ДОКУМЕНТОВ В БАЗЕ ДАНЫХ ПО ЯЗЫКАМ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652120" y="2123855"/>
          <a:ext cx="3195355" cy="12801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01701"/>
                <a:gridCol w="209365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Языки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Количество Публикаций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301110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Английский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8338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Французский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Немецкий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Польский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ПОПУЛЯРНЫЕ ПРЕДМЕТНЫЕ ОБЛАСТИ В </a:t>
            </a:r>
            <a:r>
              <a:rPr lang="en-US" dirty="0" smtClean="0"/>
              <a:t>RSCI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95" y="1718809"/>
            <a:ext cx="6030670" cy="392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ПОЛУЧАЮТ ОТ ПРОЕКТА РОССИЙСКИЕ УЧЁНЫЕ, АДМИНИСТРАТОРЫ, УПРАВЛЕНЦЫ?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6595" y="1558888"/>
            <a:ext cx="7369175" cy="4570412"/>
          </a:xfrm>
        </p:spPr>
        <p:txBody>
          <a:bodyPr/>
          <a:lstStyle/>
          <a:p>
            <a:r>
              <a:rPr lang="ru-RU" dirty="0" smtClean="0"/>
              <a:t>Возможность быть увиденными, прочитанными и процитированными сообществом из более 2</a:t>
            </a:r>
            <a:r>
              <a:rPr lang="en-US" dirty="0" smtClean="0"/>
              <a:t>0</a:t>
            </a:r>
            <a:r>
              <a:rPr lang="ru-RU" dirty="0" smtClean="0"/>
              <a:t> миллионов пользователей </a:t>
            </a:r>
            <a:r>
              <a:rPr lang="en-US" dirty="0" smtClean="0"/>
              <a:t>Web of Science </a:t>
            </a:r>
            <a:r>
              <a:rPr lang="ru-RU" dirty="0" smtClean="0"/>
              <a:t>во всём мире</a:t>
            </a:r>
          </a:p>
          <a:p>
            <a:r>
              <a:rPr lang="ru-RU" dirty="0" smtClean="0"/>
              <a:t>Возможность оценки результатов научной деятельности по более репрезентативной выборке</a:t>
            </a:r>
          </a:p>
          <a:p>
            <a:r>
              <a:rPr lang="ru-RU" dirty="0" smtClean="0"/>
              <a:t>Данные </a:t>
            </a:r>
            <a:r>
              <a:rPr lang="en-US" dirty="0" smtClean="0"/>
              <a:t>Russian Science Citation Index</a:t>
            </a:r>
            <a:r>
              <a:rPr lang="ru-RU" dirty="0" smtClean="0"/>
              <a:t> можно будет анализировать в </a:t>
            </a:r>
            <a:r>
              <a:rPr lang="en-US" dirty="0" smtClean="0"/>
              <a:t>InCites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ja-JP" dirty="0" smtClean="0"/>
              <a:t>ОСНОВНАЯ БАЗА ДАННЫХ </a:t>
            </a:r>
            <a:br>
              <a:rPr lang="ru-RU" altLang="ja-JP" dirty="0" smtClean="0"/>
            </a:br>
            <a:r>
              <a:rPr lang="en-US" altLang="ja-JP" b="1" dirty="0" smtClean="0"/>
              <a:t>WEB OF SCIENCE</a:t>
            </a:r>
            <a:r>
              <a:rPr lang="ru-RU" altLang="ja-JP" b="1" dirty="0" smtClean="0"/>
              <a:t> </a:t>
            </a:r>
            <a:r>
              <a:rPr lang="en-US" altLang="ja-JP" b="1" dirty="0" smtClean="0"/>
              <a:t>CORE COLLECTION</a:t>
            </a:r>
          </a:p>
        </p:txBody>
      </p:sp>
      <p:grpSp>
        <p:nvGrpSpPr>
          <p:cNvPr id="9" name="Группа 56"/>
          <p:cNvGrpSpPr/>
          <p:nvPr/>
        </p:nvGrpSpPr>
        <p:grpSpPr>
          <a:xfrm>
            <a:off x="395920" y="2089785"/>
            <a:ext cx="3456000" cy="3456000"/>
            <a:chOff x="3683824" y="2059131"/>
            <a:chExt cx="3456000" cy="3456000"/>
          </a:xfrm>
        </p:grpSpPr>
        <p:sp>
          <p:nvSpPr>
            <p:cNvPr id="10" name="Oval 51"/>
            <p:cNvSpPr/>
            <p:nvPr/>
          </p:nvSpPr>
          <p:spPr bwMode="auto">
            <a:xfrm>
              <a:off x="3683824" y="2059131"/>
              <a:ext cx="3456000" cy="345600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4065041" y="2391122"/>
              <a:ext cx="2689225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Web of Science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Core Collection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Rectangle 122"/>
            <p:cNvSpPr/>
            <p:nvPr/>
          </p:nvSpPr>
          <p:spPr>
            <a:xfrm>
              <a:off x="4042816" y="3096592"/>
              <a:ext cx="2733675" cy="18825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SCIE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1900</a:t>
              </a:r>
            </a:p>
            <a:p>
              <a:pPr algn="ctr">
                <a:defRPr/>
              </a:pPr>
              <a:r>
                <a:rPr lang="it-IT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SSCI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1900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it-IT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AHCI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1975</a:t>
              </a:r>
            </a:p>
            <a:p>
              <a:pPr algn="ctr">
                <a:defRPr/>
              </a:pPr>
              <a:r>
                <a:rPr lang="it-IT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CPCI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1990</a:t>
              </a:r>
            </a:p>
            <a:p>
              <a:pPr algn="ctr">
                <a:defRPr/>
              </a:pPr>
              <a:r>
                <a:rPr lang="it-IT" sz="18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BkCI</a:t>
              </a:r>
              <a:r>
                <a:rPr lang="it-IT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2005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IC/CCR</a:t>
              </a:r>
              <a:r>
                <a:rPr lang="it-IT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архив с 1840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41930" y="1583795"/>
            <a:ext cx="4986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1200"/>
              </a:spcBef>
              <a:buClr>
                <a:srgbClr val="FF8000"/>
              </a:buClr>
              <a:buSzPct val="150000"/>
              <a:buFont typeface="Arial" pitchFamily="34" charset="0"/>
              <a:buChar char="•"/>
            </a:pP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Международная </a:t>
            </a:r>
            <a:r>
              <a:rPr lang="ru-RU" altLang="en-US" sz="2000" dirty="0" err="1" smtClean="0">
                <a:latin typeface="Arial" pitchFamily="34" charset="0"/>
                <a:cs typeface="Arial" pitchFamily="34" charset="0"/>
              </a:rPr>
              <a:t>мультидисциплинарная</a:t>
            </a: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 база данных: более 12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700</a:t>
            </a: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 журналов, более 12000 материалов конференций, 61000 научных монографий</a:t>
            </a:r>
          </a:p>
          <a:p>
            <a:pPr marL="273050" indent="-273050">
              <a:spcBef>
                <a:spcPts val="1200"/>
              </a:spcBef>
              <a:buClr>
                <a:srgbClr val="FF8000"/>
              </a:buClr>
              <a:buSzPct val="150000"/>
              <a:buFont typeface="Arial" pitchFamily="34" charset="0"/>
              <a:buChar char="•"/>
            </a:pP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Свыше 60 миллионов записей научных публикаций</a:t>
            </a:r>
          </a:p>
          <a:p>
            <a:pPr marL="273050" indent="-273050">
              <a:spcBef>
                <a:spcPts val="1200"/>
              </a:spcBef>
              <a:buClr>
                <a:srgbClr val="FF8000"/>
              </a:buClr>
              <a:buSzPct val="150000"/>
              <a:buFont typeface="Arial" pitchFamily="34" charset="0"/>
              <a:buChar char="•"/>
            </a:pP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Свыше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миллиарда ссылок </a:t>
            </a:r>
            <a:r>
              <a:rPr lang="ru-RU" altLang="en-US" sz="2000" dirty="0" err="1" smtClean="0">
                <a:latin typeface="Arial" pitchFamily="34" charset="0"/>
                <a:cs typeface="Arial" pitchFamily="34" charset="0"/>
              </a:rPr>
              <a:t>пристатейной</a:t>
            </a: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 библиографии 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marL="273050" indent="-273050">
              <a:spcBef>
                <a:spcPts val="1200"/>
              </a:spcBef>
              <a:buClr>
                <a:srgbClr val="FF8000"/>
              </a:buClr>
              <a:buSzPct val="150000"/>
              <a:buFont typeface="Arial" pitchFamily="34" charset="0"/>
              <a:buChar char="•"/>
            </a:pPr>
            <a:r>
              <a:rPr lang="ru-RU" altLang="en-US" sz="2000" dirty="0" smtClean="0">
                <a:latin typeface="Arial" pitchFamily="34" charset="0"/>
                <a:cs typeface="Arial" pitchFamily="34" charset="0"/>
              </a:rPr>
              <a:t>Данные о публикациях и цитировании за более чем 110 лет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marL="273050" indent="-273050">
              <a:spcBef>
                <a:spcPts val="1200"/>
              </a:spcBef>
              <a:buClr>
                <a:srgbClr val="FF8000"/>
              </a:buClr>
              <a:buSzPct val="150000"/>
              <a:buFont typeface="Arial" pitchFamily="34" charset="0"/>
              <a:buChar char="•"/>
            </a:pPr>
            <a:r>
              <a:rPr lang="ru-RU" altLang="ja-JP" sz="2000" dirty="0" smtClean="0">
                <a:latin typeface="Arial" pitchFamily="34" charset="0"/>
                <a:cs typeface="Arial" pitchFamily="34" charset="0"/>
              </a:rPr>
              <a:t>Содержание обновляется еженедельно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ПОЛУЧАЮТ РОССИЙСКИЕ ИЗДАТЕЛЬСТВА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6595" y="1558888"/>
            <a:ext cx="7369175" cy="4570412"/>
          </a:xfrm>
        </p:spPr>
        <p:txBody>
          <a:bodyPr/>
          <a:lstStyle/>
          <a:p>
            <a:r>
              <a:rPr lang="ru-RU" dirty="0" smtClean="0"/>
              <a:t>Возможность быть увиденными, прочитанными и процитированными сообществом из более 2</a:t>
            </a:r>
            <a:r>
              <a:rPr lang="en-US" dirty="0" smtClean="0"/>
              <a:t>0</a:t>
            </a:r>
            <a:r>
              <a:rPr lang="ru-RU" dirty="0" smtClean="0"/>
              <a:t> миллионов пользователей </a:t>
            </a:r>
            <a:r>
              <a:rPr lang="en-US" dirty="0" smtClean="0"/>
              <a:t>Web of Science </a:t>
            </a:r>
            <a:r>
              <a:rPr lang="ru-RU" dirty="0" smtClean="0"/>
              <a:t>во всём мире</a:t>
            </a:r>
          </a:p>
          <a:p>
            <a:r>
              <a:rPr lang="ru-RU" dirty="0" smtClean="0"/>
              <a:t>Возможность продвижения результатов своей работы, своего имени на международной арене</a:t>
            </a:r>
          </a:p>
          <a:p>
            <a:r>
              <a:rPr lang="ru-RU" dirty="0" smtClean="0"/>
              <a:t>Возможность (более активного) сотрудничества с иностранными авторами.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 bwMode="auto">
          <a:xfrm>
            <a:off x="330460" y="3879050"/>
            <a:ext cx="8382000" cy="8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СПАСИБО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ЗА ВНИМАНИЕ!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514" y="5229200"/>
            <a:ext cx="89374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endParaRPr lang="ru-RU" sz="2000" b="1" dirty="0" smtClean="0">
              <a:solidFill>
                <a:srgbClr val="FF8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endParaRPr lang="ru-RU" sz="2400" b="1" dirty="0" smtClean="0"/>
          </a:p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endParaRPr lang="ru-RU" sz="2400" b="1" dirty="0" smtClean="0"/>
          </a:p>
          <a:p>
            <a:pPr marL="342900" lvl="0" indent="-342900" eaLnBrk="0" hangingPunct="0">
              <a:lnSpc>
                <a:spcPct val="100000"/>
              </a:lnSpc>
              <a:buClrTx/>
              <a:defRPr/>
            </a:pPr>
            <a:endParaRPr lang="en-US" b="1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31540" y="413665"/>
            <a:ext cx="8100900" cy="3150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38268"/>
            <a:ext cx="7200279" cy="720502"/>
          </a:xfrm>
        </p:spPr>
        <p:txBody>
          <a:bodyPr/>
          <a:lstStyle/>
          <a:p>
            <a:r>
              <a:rPr lang="ru-RU" dirty="0" smtClean="0"/>
              <a:t>ЛУЧШИЕ НАУЧНЫЕ ЖУРНАЛЫ </a:t>
            </a:r>
            <a:endParaRPr lang="ru-RU" dirty="0"/>
          </a:p>
        </p:txBody>
      </p:sp>
      <p:sp>
        <p:nvSpPr>
          <p:cNvPr id="4" name="Диагональная полоса 3"/>
          <p:cNvSpPr/>
          <p:nvPr/>
        </p:nvSpPr>
        <p:spPr>
          <a:xfrm rot="13459642">
            <a:off x="3311468" y="980728"/>
            <a:ext cx="2521064" cy="2467145"/>
          </a:xfrm>
          <a:prstGeom prst="diagStripe">
            <a:avLst>
              <a:gd name="adj" fmla="val 260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4B4B"/>
              </a:solidFill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4145325" y="3494751"/>
            <a:ext cx="916108" cy="1158385"/>
            <a:chOff x="3972490" y="3907372"/>
            <a:chExt cx="1365418" cy="1726522"/>
          </a:xfrm>
          <a:solidFill>
            <a:srgbClr val="FFC00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972490" y="3907372"/>
              <a:ext cx="1365418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flipV="1">
              <a:off x="3972490" y="4841806"/>
              <a:ext cx="1364400" cy="79208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529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B4B4B"/>
                </a:solidFill>
                <a:latin typeface="Arial" pitchFamily="34" charset="0"/>
              </a:rPr>
              <a:t>Всего в мире – </a:t>
            </a:r>
            <a:r>
              <a:rPr lang="ru-RU" sz="2400" dirty="0" smtClean="0">
                <a:solidFill>
                  <a:srgbClr val="FF8000"/>
                </a:solidFill>
                <a:latin typeface="Arial" pitchFamily="34" charset="0"/>
              </a:rPr>
              <a:t>свыше </a:t>
            </a:r>
            <a:r>
              <a:rPr lang="en-US" sz="2400" dirty="0" smtClean="0">
                <a:solidFill>
                  <a:srgbClr val="FF8000"/>
                </a:solidFill>
                <a:latin typeface="Arial" pitchFamily="34" charset="0"/>
              </a:rPr>
              <a:t>100 000 </a:t>
            </a:r>
            <a:r>
              <a:rPr lang="ru-RU" sz="2400" dirty="0" smtClean="0">
                <a:solidFill>
                  <a:srgbClr val="4B4B4B"/>
                </a:solidFill>
                <a:latin typeface="Arial" pitchFamily="34" charset="0"/>
              </a:rPr>
              <a:t>научных журналов</a:t>
            </a:r>
            <a:endParaRPr lang="ru-RU" sz="24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653136"/>
            <a:ext cx="624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8000"/>
                </a:solidFill>
                <a:latin typeface="Arial" pitchFamily="34" charset="0"/>
              </a:rPr>
              <a:t>Web of Science Core Collection  </a:t>
            </a:r>
            <a:endParaRPr lang="ru-RU" sz="2800" b="1" dirty="0">
              <a:solidFill>
                <a:srgbClr val="FF8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338" y="5157193"/>
            <a:ext cx="737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B4B4B"/>
                </a:solidFill>
              </a:rPr>
              <a:t>более</a:t>
            </a:r>
            <a:r>
              <a:rPr lang="ru-RU" sz="2400" dirty="0" smtClean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rgbClr val="FF8000"/>
                </a:solidFill>
                <a:latin typeface="Arial" pitchFamily="34" charset="0"/>
              </a:rPr>
              <a:t>12</a:t>
            </a:r>
            <a:r>
              <a:rPr lang="en-US" sz="2400" b="1" dirty="0" smtClean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rgbClr val="FF8000"/>
                </a:solidFill>
                <a:latin typeface="Arial" pitchFamily="34" charset="0"/>
              </a:rPr>
              <a:t>700</a:t>
            </a:r>
            <a:r>
              <a:rPr lang="ru-RU" sz="2400" dirty="0" smtClean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ru-RU" sz="2400" dirty="0" smtClean="0">
                <a:solidFill>
                  <a:srgbClr val="4B4B4B"/>
                </a:solidFill>
                <a:latin typeface="Arial" pitchFamily="34" charset="0"/>
              </a:rPr>
              <a:t>наиболее влиятельных журналов</a:t>
            </a:r>
            <a:endParaRPr lang="en-US" sz="2400" dirty="0" smtClean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661248"/>
            <a:ext cx="6057900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B4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B4B4B"/>
                </a:solidFill>
                <a:latin typeface="Arial" pitchFamily="34" charset="0"/>
              </a:rPr>
              <a:t>Thomson Reuters </a:t>
            </a:r>
            <a:r>
              <a:rPr lang="ru-RU" sz="2000" dirty="0" smtClean="0">
                <a:solidFill>
                  <a:srgbClr val="4B4B4B"/>
                </a:solidFill>
                <a:latin typeface="Arial" pitchFamily="34" charset="0"/>
              </a:rPr>
              <a:t>не является издателем </a:t>
            </a:r>
          </a:p>
          <a:p>
            <a:pPr algn="ctr"/>
            <a:r>
              <a:rPr lang="ru-RU" sz="2000" dirty="0" smtClean="0">
                <a:solidFill>
                  <a:srgbClr val="4B4B4B"/>
                </a:solidFill>
                <a:latin typeface="Arial" pitchFamily="34" charset="0"/>
              </a:rPr>
              <a:t>научных журналов</a:t>
            </a:r>
            <a:endParaRPr lang="en-US" sz="2000" b="1" dirty="0" smtClean="0">
              <a:solidFill>
                <a:srgbClr val="4B4B4B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TW" dirty="0" smtClean="0">
                <a:ea typeface="SimSun" pitchFamily="2" charset="-122"/>
              </a:rPr>
              <a:t>ОТБОР ЖУРНАЛОВ ПРОВОДИТСЯ ЕДИНОЙ </a:t>
            </a:r>
            <a:r>
              <a:rPr lang="ru-RU" altLang="zh-TW" b="1" dirty="0" smtClean="0">
                <a:ea typeface="SimSun" pitchFamily="2" charset="-122"/>
              </a:rPr>
              <a:t>МЕЖДУНАРОДНОЙ РЕДАКТОРСКОЙ КОЛЛЕГИЕЙ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ea typeface="SimSun" pitchFamily="2" charset="-122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836585" y="1943835"/>
          <a:ext cx="3930650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6993" y="360902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Knowledge Bold" pitchFamily="34" charset="0"/>
              </a:rPr>
              <a:t>3000+</a:t>
            </a:r>
            <a:endParaRPr lang="en-US" sz="3600" dirty="0">
              <a:latin typeface="Knowledge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2264" y="2078850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Knowledge Light" pitchFamily="34" charset="0"/>
              </a:rPr>
              <a:t>~ 1</a:t>
            </a:r>
            <a:r>
              <a:rPr lang="ru-RU" b="1" dirty="0" smtClean="0">
                <a:solidFill>
                  <a:schemeClr val="tx2"/>
                </a:solidFill>
                <a:latin typeface="Knowledge Light" pitchFamily="34" charset="0"/>
              </a:rPr>
              <a:t>0</a:t>
            </a:r>
            <a:r>
              <a:rPr lang="en-US" b="1" dirty="0" smtClean="0">
                <a:solidFill>
                  <a:schemeClr val="tx2"/>
                </a:solidFill>
                <a:latin typeface="Knowledge Light" pitchFamily="34" charset="0"/>
              </a:rPr>
              <a:t>% </a:t>
            </a:r>
            <a:r>
              <a:rPr lang="ru-RU" b="1" dirty="0" smtClean="0">
                <a:solidFill>
                  <a:schemeClr val="tx2"/>
                </a:solidFill>
                <a:latin typeface="Knowledge Light" pitchFamily="34" charset="0"/>
              </a:rPr>
              <a:t>ПРИНИМАЮТСЯ</a:t>
            </a:r>
            <a:endParaRPr lang="en-US" b="1" dirty="0">
              <a:solidFill>
                <a:schemeClr val="tx2"/>
              </a:solidFill>
              <a:latin typeface="Knowledge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2856" y="3924055"/>
            <a:ext cx="419462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ru-RU" altLang="zh-TW" sz="2800" dirty="0" smtClean="0">
                <a:latin typeface="Knowledge Regular" pitchFamily="34" charset="0"/>
                <a:ea typeface="SimSun" pitchFamily="2" charset="-122"/>
              </a:rPr>
              <a:t>Постоянный </a:t>
            </a:r>
            <a:r>
              <a:rPr lang="ru-RU" altLang="zh-TW" sz="2800" b="1" dirty="0" smtClean="0">
                <a:solidFill>
                  <a:schemeClr val="tx2"/>
                </a:solidFill>
                <a:latin typeface="Knowledge Medium" pitchFamily="34" charset="0"/>
                <a:ea typeface="SimSun" pitchFamily="2" charset="-122"/>
                <a:cs typeface="ＭＳ Ｐゴシック" charset="-128"/>
              </a:rPr>
              <a:t>мониторинг</a:t>
            </a:r>
            <a:r>
              <a:rPr lang="ru-RU" altLang="zh-TW" sz="2800" dirty="0" smtClean="0">
                <a:solidFill>
                  <a:srgbClr val="FFC000"/>
                </a:solidFill>
                <a:latin typeface="Knowledge Regular" pitchFamily="34" charset="0"/>
                <a:ea typeface="SimSun" pitchFamily="2" charset="-122"/>
              </a:rPr>
              <a:t> </a:t>
            </a:r>
            <a:r>
              <a:rPr lang="ru-RU" altLang="zh-TW" sz="2800" dirty="0" smtClean="0">
                <a:latin typeface="Knowledge Regular" pitchFamily="34" charset="0"/>
                <a:ea typeface="SimSun" pitchFamily="2" charset="-122"/>
              </a:rPr>
              <a:t>индексируемых журналов</a:t>
            </a:r>
            <a:endParaRPr lang="zh-TW" altLang="en-US" sz="2800" dirty="0" smtClean="0">
              <a:latin typeface="Knowledge Regular" pitchFamily="34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ОТБОРА ЖУРНАЛОВ ДЛЯ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WEB OF SCIENCE CORE COLLECTION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2805154" y="2259799"/>
            <a:ext cx="3533693" cy="353369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1732551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Издательские стандарты</a:t>
            </a:r>
          </a:p>
          <a:p>
            <a:pPr algn="ctr"/>
            <a:r>
              <a:rPr lang="ru-RU" sz="5400" dirty="0" smtClean="0">
                <a:sym typeface="Wingdings"/>
              </a:rPr>
              <a:t></a:t>
            </a:r>
            <a:endParaRPr lang="ru-RU" sz="5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4106633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Содержание журнала</a:t>
            </a:r>
          </a:p>
          <a:p>
            <a:pPr algn="ctr"/>
            <a:r>
              <a:rPr lang="ru-RU" sz="5400" dirty="0" smtClean="0">
                <a:sym typeface="Wingdings"/>
              </a:rPr>
              <a:t></a:t>
            </a:r>
            <a:endParaRPr lang="ru-RU" sz="5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732551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Международный состав</a:t>
            </a:r>
          </a:p>
          <a:p>
            <a:pPr algn="ctr"/>
            <a:r>
              <a:rPr lang="ru-RU" sz="5400" dirty="0" smtClean="0">
                <a:solidFill>
                  <a:srgbClr val="4B4B4B"/>
                </a:solidFill>
                <a:sym typeface="Webdings"/>
              </a:rPr>
              <a:t>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4106633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Анализ цитирования</a:t>
            </a:r>
          </a:p>
          <a:p>
            <a:pPr algn="ctr"/>
            <a:r>
              <a:rPr lang="ru-RU" sz="5400" dirty="0" smtClean="0">
                <a:sym typeface="Wingdings"/>
              </a:rPr>
              <a:t>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ОТБОРА: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ИЗДАТЕЛЬСКИЕ СТАНДАРТЫ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7575" y="2934196"/>
            <a:ext cx="73691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Соблюдение своевременности выхода</a:t>
            </a:r>
            <a:r>
              <a:rPr lang="en-US" sz="2400" dirty="0" smtClean="0"/>
              <a:t> </a:t>
            </a:r>
            <a:r>
              <a:rPr lang="ru-RU" sz="2400" dirty="0" smtClean="0"/>
              <a:t>выпусков журнала</a:t>
            </a:r>
            <a:endParaRPr lang="en-US" sz="2400" dirty="0" smtClean="0"/>
          </a:p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Соблюдение международных издательских конвенций</a:t>
            </a:r>
            <a:endParaRPr lang="en-US" sz="2400" dirty="0" smtClean="0"/>
          </a:p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Представление библиографической информации на английском языке</a:t>
            </a:r>
            <a:endParaRPr lang="en-US" sz="2400" dirty="0" smtClean="0"/>
          </a:p>
          <a:p>
            <a:pPr marL="355600" indent="-355600">
              <a:spcBef>
                <a:spcPct val="50000"/>
              </a:spcBef>
              <a:buClr>
                <a:srgbClr val="FF8000"/>
              </a:buClr>
              <a:buFont typeface="Arial" charset="0"/>
              <a:buChar char="•"/>
            </a:pPr>
            <a:r>
              <a:rPr lang="ru-RU" sz="2400" dirty="0" smtClean="0"/>
              <a:t>Наличие процесса рецензирования</a:t>
            </a:r>
            <a:endParaRPr lang="en-US" sz="24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7109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</a:t>
            </a:r>
            <a:endParaRPr lang="ru-RU" sz="54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3703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</a:t>
            </a:r>
            <a:endParaRPr lang="ru-RU" sz="54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20297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4B4B4B"/>
                </a:solidFill>
                <a:sym typeface="Webdings"/>
              </a:rPr>
              <a:t>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6891" y="1557338"/>
            <a:ext cx="1080000" cy="10800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ym typeface="Wingdings"/>
              </a:rPr>
              <a:t></a:t>
            </a:r>
            <a:endParaRPr lang="ru-RU" sz="5400" dirty="0" smtClean="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1557338"/>
            <a:ext cx="5233268" cy="136683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ПЕРИОДИЧНОСТЬ ПУБЛИКАЦИИ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6595" y="1538790"/>
            <a:ext cx="7351712" cy="2366962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Журнал должен придерживаться своего </a:t>
            </a:r>
            <a:r>
              <a:rPr lang="ru-RU" altLang="en-US" dirty="0" smtClean="0"/>
              <a:t>заявленного</a:t>
            </a:r>
            <a:r>
              <a:rPr lang="ru-RU" dirty="0" smtClean="0">
                <a:latin typeface="+mj-lt"/>
              </a:rPr>
              <a:t> графика публикации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dirty="0" smtClean="0">
                <a:latin typeface="+mj-lt"/>
              </a:rPr>
              <a:t>Для оценки журнала редакторская коллегия </a:t>
            </a:r>
            <a:r>
              <a:rPr lang="en-US" dirty="0" smtClean="0">
                <a:latin typeface="+mj-lt"/>
              </a:rPr>
              <a:t>Web of Science </a:t>
            </a:r>
            <a:r>
              <a:rPr lang="ru-RU" dirty="0" smtClean="0">
                <a:latin typeface="+mj-lt"/>
              </a:rPr>
              <a:t>должна получить три номера</a:t>
            </a:r>
            <a:endParaRPr lang="en-US" dirty="0" smtClean="0">
              <a:latin typeface="+mj-lt"/>
            </a:endParaRPr>
          </a:p>
          <a:p>
            <a:endParaRPr lang="en-US" dirty="0" smtClean="0">
              <a:solidFill>
                <a:schemeClr val="tx2"/>
              </a:solidFill>
              <a:latin typeface="Knowledge Light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812800" y="4489999"/>
            <a:ext cx="7634514" cy="885372"/>
            <a:chOff x="812800" y="2365825"/>
            <a:chExt cx="7634514" cy="885372"/>
          </a:xfrm>
        </p:grpSpPr>
        <p:sp>
          <p:nvSpPr>
            <p:cNvPr id="5" name="Right Arrow 4"/>
            <p:cNvSpPr/>
            <p:nvPr/>
          </p:nvSpPr>
          <p:spPr>
            <a:xfrm>
              <a:off x="812800" y="2365825"/>
              <a:ext cx="7634514" cy="8853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844002" y="2574108"/>
              <a:ext cx="665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Knowledge Light" pitchFamily="34" charset="0"/>
                </a:rPr>
                <a:t>01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1916590" y="2574108"/>
              <a:ext cx="86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Knowledge Light" pitchFamily="34" charset="0"/>
                </a:rPr>
                <a:t>03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185137" y="2574108"/>
              <a:ext cx="86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Knowledge Light" pitchFamily="34" charset="0"/>
                </a:rPr>
                <a:t>05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4453684" y="2574108"/>
              <a:ext cx="86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Knowledge Light" pitchFamily="34" charset="0"/>
                </a:rPr>
                <a:t>07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5722231" y="2574108"/>
              <a:ext cx="86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Knowledge Light" pitchFamily="34" charset="0"/>
                </a:rPr>
                <a:t>09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6990778" y="2574108"/>
              <a:ext cx="86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Knowledge Light" pitchFamily="34" charset="0"/>
                </a:rPr>
                <a:t>11</a:t>
              </a:r>
              <a:endParaRPr lang="en-US" dirty="0">
                <a:latin typeface="Knowledge Ligh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9257" y="3575607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1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4422" y="3575607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2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9587" y="3575607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3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4752" y="3575607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4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09917" y="3575607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5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5083" y="3575607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6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1714" y="3323775"/>
            <a:ext cx="3628572" cy="194490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СОБЛЮДЕНИЕ ИЗДАТЕЛЬСКИХ СТАНДАРТОВ</a:t>
            </a:r>
            <a:endParaRPr lang="en-US" dirty="0"/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40325" y="7030341"/>
            <a:ext cx="457200" cy="231775"/>
          </a:xfrm>
          <a:noFill/>
        </p:spPr>
        <p:txBody>
          <a:bodyPr/>
          <a:lstStyle/>
          <a:p>
            <a:fld id="{8148D01F-E33C-4F5C-89F3-EEF7AE653B39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25" y="1489281"/>
            <a:ext cx="8458200" cy="630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067925" y="2068401"/>
            <a:ext cx="6121748" cy="610940"/>
            <a:chOff x="914400" y="1112520"/>
            <a:chExt cx="6121748" cy="610940"/>
          </a:xfrm>
        </p:grpSpPr>
        <p:sp>
          <p:nvSpPr>
            <p:cNvPr id="9" name="Rectangle 8"/>
            <p:cNvSpPr/>
            <p:nvPr/>
          </p:nvSpPr>
          <p:spPr>
            <a:xfrm>
              <a:off x="3037938" y="1354128"/>
              <a:ext cx="399821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pPr marL="228600" lvl="0" indent="-228600" ea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ru-RU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Информативное название журнала</a:t>
              </a:r>
              <a:endParaRPr lang="en-US" kern="0" dirty="0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112520"/>
              <a:ext cx="1844040" cy="21336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3"/>
            </p:cNvCxnSpPr>
            <p:nvPr/>
          </p:nvCxnSpPr>
          <p:spPr>
            <a:xfrm>
              <a:off x="2758440" y="1219200"/>
              <a:ext cx="289560" cy="13811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7"/>
          <p:cNvGrpSpPr/>
          <p:nvPr/>
        </p:nvGrpSpPr>
        <p:grpSpPr>
          <a:xfrm>
            <a:off x="516381" y="1524116"/>
            <a:ext cx="8389258" cy="2360854"/>
            <a:chOff x="362856" y="568235"/>
            <a:chExt cx="8389258" cy="2360854"/>
          </a:xfrm>
        </p:grpSpPr>
        <p:sp>
          <p:nvSpPr>
            <p:cNvPr id="15" name="Rectangle 14"/>
            <p:cNvSpPr/>
            <p:nvPr/>
          </p:nvSpPr>
          <p:spPr>
            <a:xfrm>
              <a:off x="4114801" y="2559757"/>
              <a:ext cx="4230914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marL="228600" lvl="0" indent="-228600" ea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ru-RU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Полные названия статей и аннотации</a:t>
              </a:r>
              <a:endParaRPr lang="en-US" kern="0" dirty="0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3656" y="568235"/>
              <a:ext cx="4956628" cy="30262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2856" y="1751149"/>
              <a:ext cx="8389258" cy="86142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23638" y="4569938"/>
            <a:ext cx="7823200" cy="1845548"/>
            <a:chOff x="370113" y="3614057"/>
            <a:chExt cx="7823200" cy="1845548"/>
          </a:xfrm>
        </p:grpSpPr>
        <p:sp>
          <p:nvSpPr>
            <p:cNvPr id="19" name="Rectangle 18"/>
            <p:cNvSpPr/>
            <p:nvPr/>
          </p:nvSpPr>
          <p:spPr>
            <a:xfrm>
              <a:off x="3621313" y="4813274"/>
              <a:ext cx="4572000" cy="646331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lvl="0" ea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ru-RU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Полная информация об </a:t>
              </a:r>
              <a:r>
                <a:rPr lang="ru-RU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аффилиациях</a:t>
              </a:r>
              <a:r>
                <a:rPr lang="ru-RU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всех авторов</a:t>
              </a:r>
              <a:endParaRPr lang="en-US" kern="0" dirty="0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113" y="3614057"/>
              <a:ext cx="4390573" cy="120468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РЕСУРСЫ THOMSON REUTERS  ДЛЯ НАУЧНЫХ ИССЛЕДОВАНИЙ&amp;quot;&quot;/&gt;&lt;property id=&quot;20307&quot; value=&quot;256&quot;/&gt;&lt;/object&gt;&lt;object type=&quot;3&quot; unique_id=&quot;10008&quot;&gt;&lt;property id=&quot;20148&quot; value=&quot;5&quot;/&gt;&lt;property id=&quot;20300&quot; value=&quot;Slide 2&quot;/&gt;&lt;property id=&quot;20307&quot; value=&quot;284&quot;/&gt;&lt;/object&gt;&lt;object type=&quot;3&quot; unique_id=&quot;10009&quot;&gt;&lt;property id=&quot;20148&quot; value=&quot;5&quot;/&gt;&lt;property id=&quot;20300&quot; value=&quot;Slide 3&quot;/&gt;&lt;property id=&quot;20307&quot; value=&quot;288&quot;/&gt;&lt;/object&gt;&lt;object type=&quot;3&quot; unique_id=&quot;10010&quot;&gt;&lt;property id=&quot;20148&quot; value=&quot;5&quot;/&gt;&lt;property id=&quot;20300&quot; value=&quot;Slide 4 - &amp;quot;БАЗЫ ДАННЫХ, ДОСТУПНЫЕ НА WEB OF KNOWLEDGE&amp;quot;&quot;/&gt;&lt;property id=&quot;20307&quot; value=&quot;289&quot;/&gt;&lt;/object&gt;&lt;object type=&quot;3&quot; unique_id=&quot;10011&quot;&gt;&lt;property id=&quot;20148&quot; value=&quot;5&quot;/&gt;&lt;property id=&quot;20300&quot; value=&quot;Slide 5&quot;/&gt;&lt;property id=&quot;20307&quot; value=&quot;260&quot;/&gt;&lt;/object&gt;&lt;object type=&quot;3&quot; unique_id=&quot;10013&quot;&gt;&lt;property id=&quot;20148&quot; value=&quot;5&quot;/&gt;&lt;property id=&quot;20300&quot; value=&quot;Slide 6&quot;/&gt;&lt;property id=&quot;20307&quot; value=&quot;261&quot;/&gt;&lt;/object&gt;&lt;object type=&quot;3&quot; unique_id=&quot;10014&quot;&gt;&lt;property id=&quot;20148&quot; value=&quot;5&quot;/&gt;&lt;property id=&quot;20300&quot; value=&quot;Slide 7&quot;/&gt;&lt;property id=&quot;20307&quot; value=&quot;308&quot;/&gt;&lt;/object&gt;&lt;object type=&quot;3&quot; unique_id=&quot;10015&quot;&gt;&lt;property id=&quot;20148&quot; value=&quot;5&quot;/&gt;&lt;property id=&quot;20300&quot; value=&quot;Slide 9&quot;/&gt;&lt;property id=&quot;20307&quot; value=&quot;357&quot;/&gt;&lt;/object&gt;&lt;object type=&quot;3&quot; unique_id=&quot;10016&quot;&gt;&lt;property id=&quot;20148&quot; value=&quot;5&quot;/&gt;&lt;property id=&quot;20300&quot; value=&quot;Slide 10&quot;/&gt;&lt;property id=&quot;20307&quot; value=&quot;309&quot;/&gt;&lt;/object&gt;&lt;object type=&quot;3&quot; unique_id=&quot;10017&quot;&gt;&lt;property id=&quot;20148&quot; value=&quot;5&quot;/&gt;&lt;property id=&quot;20300&quot; value=&quot;Slide 11 - &amp;quot;СИМВОЛЫ УСЕЧЕНИЯ&amp;quot;&quot;/&gt;&lt;property id=&quot;20307&quot; value=&quot;299&quot;/&gt;&lt;/object&gt;&lt;object type=&quot;3&quot; unique_id=&quot;10018&quot;&gt;&lt;property id=&quot;20148&quot; value=&quot;5&quot;/&gt;&lt;property id=&quot;20300&quot; value=&quot;Slide 12 - &amp;quot;ЛОГИЧЕСКИЕ ОПЕРАТОРЫ&amp;quot;&quot;/&gt;&lt;property id=&quot;20307&quot; value=&quot;300&quot;/&gt;&lt;/object&gt;&lt;object type=&quot;3&quot; unique_id=&quot;10019&quot;&gt;&lt;property id=&quot;20148&quot; value=&quot;5&quot;/&gt;&lt;property id=&quot;20300&quot; value=&quot;Slide 13 - &amp;quot;ОПЕРАТОРЫ ТОЧНОГО ПОИСКА&amp;quot;&quot;/&gt;&lt;property id=&quot;20307&quot; value=&quot;301&quot;/&gt;&lt;/object&gt;&lt;object type=&quot;3&quot; unique_id=&quot;10020&quot;&gt;&lt;property id=&quot;20148&quot; value=&quot;5&quot;/&gt;&lt;property id=&quot;20300&quot; value=&quot;Slide 14&quot;/&gt;&lt;property id=&quot;20307&quot; value=&quot;359&quot;/&gt;&lt;/object&gt;&lt;object type=&quot;3&quot; unique_id=&quot;10021&quot;&gt;&lt;property id=&quot;20148&quot; value=&quot;5&quot;/&gt;&lt;property id=&quot;20300&quot; value=&quot;Slide 15 - &amp;quot;WEB OF KNOWLEDGE ПОМОГАЕТ СОВЕРШАТЬ ОТКРЫТИЯ&amp;quot;&quot;/&gt;&lt;property id=&quot;20307&quot; value=&quot;358&quot;/&gt;&lt;/object&gt;&lt;object type=&quot;3&quot; unique_id=&quot;10022&quot;&gt;&lt;property id=&quot;20148&quot; value=&quot;5&quot;/&gt;&lt;property id=&quot;20300&quot; value=&quot;Slide 16&quot;/&gt;&lt;property id=&quot;20307&quot; value=&quot;311&quot;/&gt;&lt;/object&gt;&lt;object type=&quot;3&quot; unique_id=&quot;10023&quot;&gt;&lt;property id=&quot;20148&quot; value=&quot;5&quot;/&gt;&lt;property id=&quot;20300&quot; value=&quot;Slide 17&quot;/&gt;&lt;property id=&quot;20307&quot; value=&quot;312&quot;/&gt;&lt;/object&gt;&lt;object type=&quot;3&quot; unique_id=&quot;10024&quot;&gt;&lt;property id=&quot;20148&quot; value=&quot;5&quot;/&gt;&lt;property id=&quot;20300&quot; value=&quot;Slide 19&quot;/&gt;&lt;property id=&quot;20307&quot; value=&quot;360&quot;/&gt;&lt;/object&gt;&lt;object type=&quot;3&quot; unique_id=&quot;10025&quot;&gt;&lt;property id=&quot;20148&quot; value=&quot;5&quot;/&gt;&lt;property id=&quot;20300&quot; value=&quot;Slide 20 - &amp;quot;ИМПАКТ-ФАКТОР – ЭТО СРЕДНЕЕ ЦИТИРОВАНИЕ ОДНОЙ СТАТЬИ&amp;quot;&quot;/&gt;&lt;property id=&quot;20307&quot; value=&quot;365&quot;/&gt;&lt;/object&gt;&lt;object type=&quot;3&quot; unique_id=&quot;10027&quot;&gt;&lt;property id=&quot;20148&quot; value=&quot;5&quot;/&gt;&lt;property id=&quot;20300&quot; value=&quot;Slide 22&quot;/&gt;&lt;property id=&quot;20307&quot; value=&quot;316&quot;/&gt;&lt;/object&gt;&lt;object type=&quot;3&quot; unique_id=&quot;10028&quot;&gt;&lt;property id=&quot;20148&quot; value=&quot;5&quot;/&gt;&lt;property id=&quot;20300&quot; value=&quot;Slide 23&quot;/&gt;&lt;property id=&quot;20307&quot; value=&quot;361&quot;/&gt;&lt;/object&gt;&lt;object type=&quot;3&quot; unique_id=&quot;10029&quot;&gt;&lt;property id=&quot;20148&quot; value=&quot;5&quot;/&gt;&lt;property id=&quot;20300&quot; value=&quot;Slide 25&quot;/&gt;&lt;property id=&quot;20307&quot; value=&quot;362&quot;/&gt;&lt;/object&gt;&lt;object type=&quot;3&quot; unique_id=&quot;10030&quot;&gt;&lt;property id=&quot;20148&quot; value=&quot;5&quot;/&gt;&lt;property id=&quot;20300&quot; value=&quot;Slide 26 - &amp;quot;ENDNOTE WEB –  ВАША ПЕРСОНАЛЬНАЯ БИБЛИОТЕКА&amp;quot;&quot;/&gt;&lt;property id=&quot;20307&quot; value=&quot;330&quot;/&gt;&lt;/object&gt;&lt;object type=&quot;3&quot; unique_id=&quot;10031&quot;&gt;&lt;property id=&quot;20148&quot; value=&quot;5&quot;/&gt;&lt;property id=&quot;20300&quot; value=&quot;Slide 27&quot;/&gt;&lt;property id=&quot;20307&quot; value=&quot;331&quot;/&gt;&lt;/object&gt;&lt;object type=&quot;3&quot; unique_id=&quot;10032&quot;&gt;&lt;property id=&quot;20148&quot; value=&quot;5&quot;/&gt;&lt;property id=&quot;20300&quot; value=&quot;Slide 28&quot;/&gt;&lt;property id=&quot;20307&quot; value=&quot;333&quot;/&gt;&lt;/object&gt;&lt;object type=&quot;3&quot; unique_id=&quot;10033&quot;&gt;&lt;property id=&quot;20148&quot; value=&quot;5&quot;/&gt;&lt;property id=&quot;20300&quot; value=&quot;Slide 30&quot;/&gt;&lt;property id=&quot;20307&quot; value=&quot;364&quot;/&gt;&lt;/object&gt;&lt;object type=&quot;3&quot; unique_id=&quot;10034&quot;&gt;&lt;property id=&quot;20148&quot; value=&quot;5&quot;/&gt;&lt;property id=&quot;20300&quot; value=&quot;Slide 31&quot;/&gt;&lt;property id=&quot;20307&quot; value=&quot;363&quot;/&gt;&lt;/object&gt;&lt;object type=&quot;3&quot; unique_id=&quot;10035&quot;&gt;&lt;property id=&quot;20148&quot; value=&quot;5&quot;/&gt;&lt;property id=&quot;20300&quot; value=&quot;Slide 32 - &amp;quot;RESEARCHERID –  ВИЗИТНАЯ КАРТОЧКА ИССЛЕДОВАТЕЛЯ&amp;quot;&quot;/&gt;&lt;property id=&quot;20307&quot; value=&quot;341&quot;/&gt;&lt;/object&gt;&lt;object type=&quot;3&quot; unique_id=&quot;10037&quot;&gt;&lt;property id=&quot;20148&quot; value=&quot;5&quot;/&gt;&lt;property id=&quot;20300&quot; value=&quot;Slide 33 - &amp;quot;wokinfo.com/russian &amp;quot;&quot;/&gt;&lt;property id=&quot;20307&quot; value=&quot;346&quot;/&gt;&lt;/object&gt;&lt;object type=&quot;3&quot; unique_id=&quot;10038&quot;&gt;&lt;property id=&quot;20148&quot; value=&quot;5&quot;/&gt;&lt;property id=&quot;20300&quot; value=&quot;Slide 34 - &amp;quot;wokinfo.com/russian/training &amp;quot;&quot;/&gt;&lt;property id=&quot;20307&quot; value=&quot;347&quot;/&gt;&lt;/object&gt;&lt;object type=&quot;3&quot; unique_id=&quot;10040&quot;&gt;&lt;property id=&quot;20148&quot; value=&quot;5&quot;/&gt;&lt;property id=&quot;20300&quot; value=&quot;Slide 35&quot;/&gt;&lt;property id=&quot;20307&quot; value=&quot;350&quot;/&gt;&lt;/object&gt;&lt;object type=&quot;3&quot; unique_id=&quot;10043&quot;&gt;&lt;property id=&quot;20148&quot; value=&quot;5&quot;/&gt;&lt;property id=&quot;20300&quot; value=&quot;Slide 36 - &amp;quot;ПОЛЕЗНЫЕ ССЫЛКИ&amp;quot;&quot;/&gt;&lt;property id=&quot;20307&quot; value=&quot;356&quot;/&gt;&lt;/object&gt;&lt;object type=&quot;3&quot; unique_id=&quot;10189&quot;&gt;&lt;property id=&quot;20148&quot; value=&quot;5&quot;/&gt;&lt;property id=&quot;20300&quot; value=&quot;Slide 21 - &amp;quot;ВОЗМОЖНОСТИ JOURNAL CITATION REPORTS&amp;quot;&quot;/&gt;&lt;property id=&quot;20307&quot; value=&quot;366&quot;/&gt;&lt;/object&gt;&lt;object type=&quot;3&quot; unique_id=&quot;10361&quot;&gt;&lt;property id=&quot;20148&quot; value=&quot;5&quot;/&gt;&lt;property id=&quot;20300&quot; value=&quot;Slide 8&quot;/&gt;&lt;property id=&quot;20307&quot; value=&quot;367&quot;/&gt;&lt;/object&gt;&lt;object type=&quot;3&quot; unique_id=&quot;10362&quot;&gt;&lt;property id=&quot;20148&quot; value=&quot;5&quot;/&gt;&lt;property id=&quot;20300&quot; value=&quot;Slide 24&quot;/&gt;&lt;property id=&quot;20307&quot; value=&quot;369&quot;/&gt;&lt;/object&gt;&lt;object type=&quot;3&quot; unique_id=&quot;10363&quot;&gt;&lt;property id=&quot;20148&quot; value=&quot;5&quot;/&gt;&lt;property id=&quot;20300&quot; value=&quot;Slide 29&quot;/&gt;&lt;property id=&quot;20307&quot; value=&quot;368&quot;/&gt;&lt;/object&gt;&lt;object type=&quot;3&quot; unique_id=&quot;10476&quot;&gt;&lt;property id=&quot;20148&quot; value=&quot;5&quot;/&gt;&lt;property id=&quot;20300&quot; value=&quot;Slide 18&quot;/&gt;&lt;property id=&quot;20307&quot; value=&quot;370&quot;/&gt;&lt;/object&gt;&lt;/object&gt;&lt;object type=&quot;8&quot; unique_id=&quot;100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13412</TotalTime>
  <Words>859</Words>
  <Application>Microsoft Office PowerPoint</Application>
  <PresentationFormat>On-screen Show (4:3)</PresentationFormat>
  <Paragraphs>228</Paragraphs>
  <Slides>31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</vt:lpstr>
      <vt:lpstr>РАЗВИТИЕ МЕЖДУНАРОДНЫХ И РЕГИОНАЛЬНЫХ ИНДЕКСОВ ЦИТИРОВАНИЯ  НА ПЛАТФОРМЕ WEB OF SCIENCE</vt:lpstr>
      <vt:lpstr>Slide 2</vt:lpstr>
      <vt:lpstr>ОСНОВНАЯ БАЗА ДАННЫХ  WEB OF SCIENCE CORE COLLECTION</vt:lpstr>
      <vt:lpstr>ЛУЧШИЕ НАУЧНЫЕ ЖУРНАЛЫ </vt:lpstr>
      <vt:lpstr>ОТБОР ЖУРНАЛОВ ПРОВОДИТСЯ ЕДИНОЙ МЕЖДУНАРОДНОЙ РЕДАКТОРСКОЙ КОЛЛЕГИЕЙ</vt:lpstr>
      <vt:lpstr>КРИТЕРИИ ОТБОРА ЖУРНАЛОВ ДЛЯ  WEB OF SCIENCE CORE COLLECTION</vt:lpstr>
      <vt:lpstr>КРИТЕРИИ ОТБОРА: ИЗДАТЕЛЬСКИЕ СТАНДАРТЫ</vt:lpstr>
      <vt:lpstr>ПЕРИОДИЧНОСТЬ ПУБЛИКАЦИИ</vt:lpstr>
      <vt:lpstr>СОБЛЮДЕНИЕ ИЗДАТЕЛЬСКИХ СТАНДАРТОВ</vt:lpstr>
      <vt:lpstr>СОБЛЮДЕНИЕ ИЗДАТЕЛЬСКИХ СТАНДАРТОВ</vt:lpstr>
      <vt:lpstr>КРИТЕРИИ ОТБОРА: СОДЕРЖАНИЕ ЖУРНАЛА</vt:lpstr>
      <vt:lpstr>КРИТЕРИИ ОТБОРА: МЕЖДУНАРОДНЫЙ СОСТАВ</vt:lpstr>
      <vt:lpstr>КРИТЕРИИ ОТБОРА: АНАЛИЗ ЦИТИРОВАНИЯ</vt:lpstr>
      <vt:lpstr>ИНФОРМАЦИОННАЯ ПЛАТФОРМА  WEB OF SCIENCE</vt:lpstr>
      <vt:lpstr>WEB OF SCIENCE 2015: СТУКТУРА ИНДЕКСОВ ЦИТИРОВАНИЯ</vt:lpstr>
      <vt:lpstr>Slide 16</vt:lpstr>
      <vt:lpstr>РОССИЙСКИЕ НАУЧНЫЕ ЖУРНАЛЫ НА ПЛАТФОРМЕ WEB OF SCIENCE: ЛЕСТНИЦА КАЧЕСТВА   </vt:lpstr>
      <vt:lpstr>новая база данных Russian science citation index на платформе web of science</vt:lpstr>
      <vt:lpstr>ДЛЯ ЧЕГО МЫ ЗАХОТЕЛИ СДЕЛАТЬ ЭТУ БАЗУ ДАННЫХ?</vt:lpstr>
      <vt:lpstr>РАСШИРЕНИЕ РЕГИОНАЛЬНОГО ПОКРЫТИЯ WEB OF SCIENCE</vt:lpstr>
      <vt:lpstr>КАКОЕ ИНФОРМАЦИОННОЕ ПОКРЫТИЕ МЫ ПОЛУЧАЕМ?</vt:lpstr>
      <vt:lpstr>ПЕРЕВОД ИНТЕРФЕЙСА НА РУССКИЙ ЯЗЫК</vt:lpstr>
      <vt:lpstr>ПОИСК НА РУССКОМ И АНГЛИЙСКОМ ЯЗЫКАХ</vt:lpstr>
      <vt:lpstr>РЕЗУЛЬТАТЫ ПОИСКА</vt:lpstr>
      <vt:lpstr>СТРУКТУРА ЗАПИСИ О ПУБЛИКАЦИИ</vt:lpstr>
      <vt:lpstr>ДОПОЛНИТЕЛЬНАЯ ИНФОРМАЦИЯ</vt:lpstr>
      <vt:lpstr>РАСПРЕДЕЛЕНИЕ ДОКУМЕНТОВ В БАЗЕ ДАНЫХ ПО ЯЗЫКАМ</vt:lpstr>
      <vt:lpstr>САМЫЕ ПОПУЛЯРНЫЕ ПРЕДМЕТНЫЕ ОБЛАСТИ В RSCI</vt:lpstr>
      <vt:lpstr>ЧТО ПОЛУЧАЮТ ОТ ПРОЕКТА РОССИЙСКИЕ УЧЁНЫЕ, АДМИНИСТРАТОРЫ, УПРАВЛЕНЦЫ?</vt:lpstr>
      <vt:lpstr>ЧТО ПОЛУЧАЮТ РОССИЙСКИЕ ИЗДАТЕЛЬСТВА</vt:lpstr>
      <vt:lpstr>Slide 31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OF KNOWLEDGE</dc:title>
  <dc:creator>Sergey Paramonov</dc:creator>
  <cp:lastModifiedBy>u0157259</cp:lastModifiedBy>
  <cp:revision>572</cp:revision>
  <dcterms:created xsi:type="dcterms:W3CDTF">2012-05-15T06:34:29Z</dcterms:created>
  <dcterms:modified xsi:type="dcterms:W3CDTF">2015-12-22T05:40:52Z</dcterms:modified>
</cp:coreProperties>
</file>