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62" r:id="rId3"/>
    <p:sldId id="259" r:id="rId4"/>
    <p:sldId id="256" r:id="rId5"/>
    <p:sldId id="257" r:id="rId6"/>
    <p:sldId id="261" r:id="rId7"/>
    <p:sldId id="260" r:id="rId8"/>
    <p:sldId id="269" r:id="rId9"/>
    <p:sldId id="279" r:id="rId10"/>
    <p:sldId id="263" r:id="rId11"/>
    <p:sldId id="264" r:id="rId12"/>
    <p:sldId id="266" r:id="rId13"/>
    <p:sldId id="276" r:id="rId14"/>
    <p:sldId id="268" r:id="rId15"/>
    <p:sldId id="273" r:id="rId16"/>
    <p:sldId id="271" r:id="rId17"/>
    <p:sldId id="281" r:id="rId18"/>
    <p:sldId id="278" r:id="rId19"/>
    <p:sldId id="277" r:id="rId20"/>
    <p:sldId id="265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История образования и современные тенденции развития кафедры" id="{F8BD5890-F8DF-41C1-BFC0-E4DBC236D68E}">
          <p14:sldIdLst>
            <p14:sldId id="262"/>
            <p14:sldId id="259"/>
            <p14:sldId id="256"/>
            <p14:sldId id="257"/>
            <p14:sldId id="261"/>
            <p14:sldId id="260"/>
            <p14:sldId id="269"/>
            <p14:sldId id="279"/>
            <p14:sldId id="263"/>
            <p14:sldId id="264"/>
          </p14:sldIdLst>
        </p14:section>
        <p14:section name="Литература кафедры: некоторые из изданий" id="{FC2D0D4C-D862-4171-9855-B9EC2099AEF5}">
          <p14:sldIdLst>
            <p14:sldId id="266"/>
            <p14:sldId id="276"/>
            <p14:sldId id="268"/>
            <p14:sldId id="273"/>
            <p14:sldId id="271"/>
            <p14:sldId id="281"/>
          </p14:sldIdLst>
        </p14:section>
        <p14:section name="Некоторые из научных статей кафедры" id="{1C5E18F2-DFDA-410D-859B-DF34F2AC6205}">
          <p14:sldIdLst>
            <p14:sldId id="278"/>
            <p14:sldId id="277"/>
            <p14:sldId id="265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753805"/>
    <a:srgbClr val="FCE0EB"/>
    <a:srgbClr val="BAEBF0"/>
    <a:srgbClr val="FFFF66"/>
    <a:srgbClr val="F2DCDB"/>
    <a:srgbClr val="E5B7B5"/>
    <a:srgbClr val="FF807D"/>
    <a:srgbClr val="CC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70" y="-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637" y="-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91F46-7A1B-43ED-B410-34ADE67AB65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EF46C-14BD-428D-96B6-2371D2EEC4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929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64474-10F9-4436-B402-038EF2868873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89B74-410D-4CE7-ABA7-6A08A68499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41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06E8-94BB-4027-9352-3F84EA03A22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593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9B74-410D-4CE7-ABA7-6A08A68499C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74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9B74-410D-4CE7-ABA7-6A08A68499C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84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9B74-410D-4CE7-ABA7-6A08A68499C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2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9B74-410D-4CE7-ABA7-6A08A68499C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74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9B74-410D-4CE7-ABA7-6A08A68499CC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47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89B74-410D-4CE7-ABA7-6A08A68499CC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47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278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743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314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562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06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581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1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06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304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59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19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0" indent="0">
              <a:buNone/>
              <a:defRPr sz="3200">
                <a:solidFill>
                  <a:srgbClr val="FF2A2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ru-RU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араллелограмм 3"/>
          <p:cNvSpPr/>
          <p:nvPr userDrawn="1"/>
        </p:nvSpPr>
        <p:spPr>
          <a:xfrm>
            <a:off x="4402088" y="404664"/>
            <a:ext cx="4634408" cy="792000"/>
          </a:xfrm>
          <a:custGeom>
            <a:avLst/>
            <a:gdLst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42720"/>
              <a:gd name="connsiteY0" fmla="*/ 1491198 h 1491198"/>
              <a:gd name="connsiteX1" fmla="*/ 682447 w 7442720"/>
              <a:gd name="connsiteY1" fmla="*/ 0 h 1491198"/>
              <a:gd name="connsiteX2" fmla="*/ 7442720 w 7442720"/>
              <a:gd name="connsiteY2" fmla="*/ 0 h 1491198"/>
              <a:gd name="connsiteX3" fmla="*/ 6750748 w 7442720"/>
              <a:gd name="connsiteY3" fmla="*/ 1491198 h 1491198"/>
              <a:gd name="connsiteX4" fmla="*/ 0 w 7442720"/>
              <a:gd name="connsiteY4" fmla="*/ 1491198 h 14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20" h="1491198">
                <a:moveTo>
                  <a:pt x="0" y="1491198"/>
                </a:moveTo>
                <a:cubicBezTo>
                  <a:pt x="1941982" y="698857"/>
                  <a:pt x="454965" y="497066"/>
                  <a:pt x="682447" y="0"/>
                </a:cubicBezTo>
                <a:lnTo>
                  <a:pt x="7442720" y="0"/>
                </a:lnTo>
                <a:cubicBezTo>
                  <a:pt x="7218413" y="497066"/>
                  <a:pt x="6041605" y="698857"/>
                  <a:pt x="6750748" y="1491198"/>
                </a:cubicBezTo>
                <a:lnTo>
                  <a:pt x="0" y="1491198"/>
                </a:lnTo>
                <a:close/>
              </a:path>
            </a:pathLst>
          </a:custGeom>
          <a:gradFill flip="none" rotWithShape="1">
            <a:gsLst>
              <a:gs pos="0">
                <a:srgbClr val="996633"/>
              </a:gs>
              <a:gs pos="50000">
                <a:srgbClr val="996633">
                  <a:tint val="44500"/>
                  <a:satMod val="160000"/>
                </a:srgbClr>
              </a:gs>
              <a:gs pos="100000">
                <a:srgbClr val="996633"/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400" b="1" dirty="0">
              <a:effectLst>
                <a:glow rad="228600">
                  <a:srgbClr val="FFFFFF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7544" y="2276872"/>
            <a:ext cx="8208912" cy="1080120"/>
          </a:xfrm>
          <a:prstGeom prst="rect">
            <a:avLst/>
          </a:prstGeom>
        </p:spPr>
        <p:txBody>
          <a:bodyPr wrap="square">
            <a:prstTxWarp prst="textDeflateInflate">
              <a:avLst>
                <a:gd name="adj" fmla="val 80055"/>
              </a:avLst>
            </a:prstTxWarp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rgbClr val="FF0000"/>
                  </a:solidFill>
                </a:ln>
                <a:solidFill>
                  <a:srgbClr val="FF2A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юбилею кафедры и института</a:t>
            </a:r>
            <a:endParaRPr lang="ru-RU" sz="1600" b="1" dirty="0">
              <a:ln>
                <a:solidFill>
                  <a:srgbClr val="FF0000"/>
                </a:solidFill>
              </a:ln>
              <a:solidFill>
                <a:srgbClr val="FF2A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D7AC-492C-4101-B30C-8F06733191CE}" type="datetimeFigureOut">
              <a:rPr lang="ru-RU" smtClean="0"/>
              <a:t>15.08.2022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256F3-EA27-487F-9E12-00D3A2C7C9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17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9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3.jpe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jpeg"/><Relationship Id="rId4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2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5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hyperlink" Target="https://openedo.mrsu.ru/blocks/course_search/results.ph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://pmarchive.ru/tag/l-a-balykova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mp"/><Relationship Id="rId5" Type="http://schemas.openxmlformats.org/officeDocument/2006/relationships/hyperlink" Target="https://pediatriajournal.ru/authors/show1667/Balyikova_L.A..html" TargetMode="External"/><Relationship Id="rId4" Type="http://schemas.microsoft.com/office/2007/relationships/hdphoto" Target="../media/hdphoto2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hyperlink" Target="https://mfvt.ru/nekotorye-osobennosti-ek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ournal.mrsu.ru/authors/balykova-larisa-aleksandrovna" TargetMode="External"/><Relationship Id="rId11" Type="http://schemas.microsoft.com/office/2007/relationships/hdphoto" Target="../media/hdphoto30.wdp"/><Relationship Id="rId5" Type="http://schemas.microsoft.com/office/2007/relationships/hdphoto" Target="../media/hdphoto28.wdp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hyperlink" Target="https://www.neonatology-nmo.ru/ru/jarticles_neonat/546.html?SSr=5901348b8113ffffffff27c__07e608010d3b38-55c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31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36.wdp"/><Relationship Id="rId3" Type="http://schemas.openxmlformats.org/officeDocument/2006/relationships/image" Target="../media/image51.png"/><Relationship Id="rId7" Type="http://schemas.microsoft.com/office/2007/relationships/hdphoto" Target="../media/hdphoto33.wdp"/><Relationship Id="rId12" Type="http://schemas.openxmlformats.org/officeDocument/2006/relationships/image" Target="../media/image56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5" Type="http://schemas.microsoft.com/office/2007/relationships/hdphoto" Target="../media/hdphoto37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34.wdp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app=desktop&amp;v=Nv1krtukK7w" TargetMode="External"/><Relationship Id="rId10" Type="http://schemas.openxmlformats.org/officeDocument/2006/relationships/hyperlink" Target="https://ok.ru/video/1887750130373" TargetMode="External"/><Relationship Id="rId4" Type="http://schemas.openxmlformats.org/officeDocument/2006/relationships/hyperlink" Target="https://old.mrsu.ru/ru/news/index.php?ELEMENT_ID=75846&amp;sphrase_id=4500402" TargetMode="Externa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golosmgu" TargetMode="External"/><Relationship Id="rId4" Type="http://schemas.openxmlformats.org/officeDocument/2006/relationships/hyperlink" Target="http://www.vsar.ru/29196_55_letie_meditsinskogo_instituta_mgu_im_np_ogareva_otmechayut_provedeniem_vserossiyskoy_nauchno_prakticheskoy_konferentsi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hyperlink" Target="https://mrsu.ru/ru/university/chair/kafedra-pediatrii/employe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>
            <a:off x="4427984" y="116632"/>
            <a:ext cx="4634408" cy="830997"/>
          </a:xfrm>
          <a:custGeom>
            <a:avLst/>
            <a:gdLst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42720"/>
              <a:gd name="connsiteY0" fmla="*/ 1491198 h 1491198"/>
              <a:gd name="connsiteX1" fmla="*/ 682447 w 7442720"/>
              <a:gd name="connsiteY1" fmla="*/ 0 h 1491198"/>
              <a:gd name="connsiteX2" fmla="*/ 7442720 w 7442720"/>
              <a:gd name="connsiteY2" fmla="*/ 0 h 1491198"/>
              <a:gd name="connsiteX3" fmla="*/ 6750748 w 7442720"/>
              <a:gd name="connsiteY3" fmla="*/ 1491198 h 1491198"/>
              <a:gd name="connsiteX4" fmla="*/ 0 w 7442720"/>
              <a:gd name="connsiteY4" fmla="*/ 1491198 h 14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20" h="1491198">
                <a:moveTo>
                  <a:pt x="0" y="1491198"/>
                </a:moveTo>
                <a:cubicBezTo>
                  <a:pt x="1941982" y="698857"/>
                  <a:pt x="454965" y="497066"/>
                  <a:pt x="682447" y="0"/>
                </a:cubicBezTo>
                <a:lnTo>
                  <a:pt x="7442720" y="0"/>
                </a:lnTo>
                <a:cubicBezTo>
                  <a:pt x="7218413" y="497066"/>
                  <a:pt x="6041605" y="698857"/>
                  <a:pt x="6750748" y="1491198"/>
                </a:cubicBezTo>
                <a:lnTo>
                  <a:pt x="0" y="149119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МГУ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им. Н.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Огарева 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rgbClr val="FFFFFF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институт</a:t>
            </a:r>
            <a:endParaRPr lang="ru-RU" sz="2400" b="1" dirty="0">
              <a:effectLst>
                <a:glow rad="228600">
                  <a:srgbClr val="FFFFFF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1" y="3640813"/>
            <a:ext cx="3916454" cy="29565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4699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араллелограмм 3"/>
          <p:cNvSpPr/>
          <p:nvPr/>
        </p:nvSpPr>
        <p:spPr>
          <a:xfrm>
            <a:off x="2592232" y="4761328"/>
            <a:ext cx="4068000" cy="1620000"/>
          </a:xfrm>
          <a:custGeom>
            <a:avLst/>
            <a:gdLst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42720"/>
              <a:gd name="connsiteY0" fmla="*/ 1491198 h 1491198"/>
              <a:gd name="connsiteX1" fmla="*/ 682447 w 7442720"/>
              <a:gd name="connsiteY1" fmla="*/ 0 h 1491198"/>
              <a:gd name="connsiteX2" fmla="*/ 7442720 w 7442720"/>
              <a:gd name="connsiteY2" fmla="*/ 0 h 1491198"/>
              <a:gd name="connsiteX3" fmla="*/ 6750748 w 7442720"/>
              <a:gd name="connsiteY3" fmla="*/ 1491198 h 1491198"/>
              <a:gd name="connsiteX4" fmla="*/ 0 w 7442720"/>
              <a:gd name="connsiteY4" fmla="*/ 1491198 h 14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20" h="1491198">
                <a:moveTo>
                  <a:pt x="0" y="1491198"/>
                </a:moveTo>
                <a:cubicBezTo>
                  <a:pt x="1941982" y="698857"/>
                  <a:pt x="454965" y="497066"/>
                  <a:pt x="682447" y="0"/>
                </a:cubicBezTo>
                <a:lnTo>
                  <a:pt x="7442720" y="0"/>
                </a:lnTo>
                <a:cubicBezTo>
                  <a:pt x="7218413" y="497066"/>
                  <a:pt x="6041605" y="698857"/>
                  <a:pt x="6750748" y="1491198"/>
                </a:cubicBezTo>
                <a:lnTo>
                  <a:pt x="0" y="14911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педиатрии</a:t>
            </a:r>
            <a:endParaRPr lang="ru-RU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effectLst>
                <a:glow rad="228600">
                  <a:srgbClr val="FFFFFF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107504" y="44624"/>
            <a:ext cx="8964000" cy="6732000"/>
          </a:xfrm>
          <a:prstGeom prst="frame">
            <a:avLst>
              <a:gd name="adj1" fmla="val 570"/>
            </a:avLst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418670"/>
      </p:ext>
    </p:extLst>
  </p:cSld>
  <p:clrMapOvr>
    <a:masterClrMapping/>
  </p:clrMapOvr>
  <p:transition spd="slow" advTm="19570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98667">
              <a:srgbClr val="753805"/>
            </a:gs>
            <a:gs pos="89000">
              <a:srgbClr val="FFFFCC"/>
            </a:gs>
            <a:gs pos="33000">
              <a:srgbClr val="FFFFCC"/>
            </a:gs>
            <a:gs pos="72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мка 10"/>
          <p:cNvSpPr/>
          <p:nvPr/>
        </p:nvSpPr>
        <p:spPr>
          <a:xfrm>
            <a:off x="107504" y="44624"/>
            <a:ext cx="8964000" cy="6732000"/>
          </a:xfrm>
          <a:prstGeom prst="frame">
            <a:avLst>
              <a:gd name="adj1" fmla="val 570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2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/>
          <a:stretch/>
        </p:blipFill>
        <p:spPr>
          <a:xfrm>
            <a:off x="3490332" y="1628800"/>
            <a:ext cx="5321863" cy="48414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206052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педиатрии ежегодно организовывает научно-практические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врачей, проводит конференции с приглашением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ученых России.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 кафедра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сотрудничает с ведущими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медицинскими ВУЗами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НИИ России.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Клиническими базами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ГУЗ «Детская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еспубликанская клиническая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ГУЗ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еспубликанская клиническая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».Каждый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кафедры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клиническую и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лечебно-консультативную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профильных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отделениях этих ведущих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медицинских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учреждений Республики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Мордовия.</a:t>
            </a:r>
          </a:p>
        </p:txBody>
      </p:sp>
    </p:spTree>
    <p:extLst>
      <p:ext uri="{BB962C8B-B14F-4D97-AF65-F5344CB8AC3E}">
        <p14:creationId xmlns:p14="http://schemas.microsoft.com/office/powerpoint/2010/main" val="5770223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1" t="3509" r="6471" b="9067"/>
          <a:stretch/>
        </p:blipFill>
        <p:spPr bwMode="auto">
          <a:xfrm>
            <a:off x="7452320" y="1193961"/>
            <a:ext cx="1446962" cy="2019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Рамка 5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556792"/>
            <a:ext cx="86409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Педиатрия: именные симптомы и синдромы 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для врачей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ред. Л А. Балыковой,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Печурова,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 Эйбермана. - М. :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ИНФРА-М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1087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- (Специалитет). - Посвящается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100-летию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Самар. гос. мед. ун-та.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978-5-16-015563-0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кардиология :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/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Балыкова, Лариса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Алесандровна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Ивановна. – Саранск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Изд-во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ун-та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232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: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ил. 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978-5-7103-4210-7.</a:t>
            </a:r>
          </a:p>
          <a:p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наблюдению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недоношенных в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поликлиники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/ Балыкова, Лариса Александровна, Ледяйкина, Людмила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Викторовна. -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: Изд-во Мордов. ун-та, 2021. - 88 с.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ISBN 978-5-7103-4136-0.</a:t>
            </a:r>
          </a:p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диагностики в педиатрии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учеб. пособие для студ. вузов, обуч. по спец. 31.05.02 "Педиатрия" / Балыкова, Лариса Александровна, Науменко, Елена Ивановна, Ивянский, Станислав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Александрович. -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: Изд-во Мордов. ун-та, 2019. - 105 с. - (Учебники Мордовского университета). 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978-5-7103-3727-1.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59" y="1340768"/>
            <a:ext cx="1381793" cy="2040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80202"/>
            <a:ext cx="1351321" cy="1960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4952" r="8122" b="12944"/>
          <a:stretch/>
        </p:blipFill>
        <p:spPr bwMode="auto">
          <a:xfrm>
            <a:off x="6588224" y="1490415"/>
            <a:ext cx="1392661" cy="1938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араллелограмм 2"/>
          <p:cNvSpPr/>
          <p:nvPr/>
        </p:nvSpPr>
        <p:spPr>
          <a:xfrm>
            <a:off x="1764328" y="260647"/>
            <a:ext cx="5760000" cy="792000"/>
          </a:xfrm>
          <a:custGeom>
            <a:avLst/>
            <a:gdLst>
              <a:gd name="connsiteX0" fmla="*/ 0 w 4447665"/>
              <a:gd name="connsiteY0" fmla="*/ 758989 h 758989"/>
              <a:gd name="connsiteX1" fmla="*/ 189747 w 4447665"/>
              <a:gd name="connsiteY1" fmla="*/ 0 h 758989"/>
              <a:gd name="connsiteX2" fmla="*/ 4447665 w 4447665"/>
              <a:gd name="connsiteY2" fmla="*/ 0 h 758989"/>
              <a:gd name="connsiteX3" fmla="*/ 4257918 w 4447665"/>
              <a:gd name="connsiteY3" fmla="*/ 758989 h 758989"/>
              <a:gd name="connsiteX4" fmla="*/ 0 w 4447665"/>
              <a:gd name="connsiteY4" fmla="*/ 758989 h 758989"/>
              <a:gd name="connsiteX0" fmla="*/ 0 w 4952862"/>
              <a:gd name="connsiteY0" fmla="*/ 758989 h 758989"/>
              <a:gd name="connsiteX1" fmla="*/ 189747 w 4952862"/>
              <a:gd name="connsiteY1" fmla="*/ 0 h 758989"/>
              <a:gd name="connsiteX2" fmla="*/ 4447665 w 4952862"/>
              <a:gd name="connsiteY2" fmla="*/ 0 h 758989"/>
              <a:gd name="connsiteX3" fmla="*/ 4952862 w 4952862"/>
              <a:gd name="connsiteY3" fmla="*/ 749845 h 758989"/>
              <a:gd name="connsiteX4" fmla="*/ 0 w 4952862"/>
              <a:gd name="connsiteY4" fmla="*/ 758989 h 758989"/>
              <a:gd name="connsiteX0" fmla="*/ 0 w 4952862"/>
              <a:gd name="connsiteY0" fmla="*/ 758989 h 758989"/>
              <a:gd name="connsiteX1" fmla="*/ 189747 w 4952862"/>
              <a:gd name="connsiteY1" fmla="*/ 0 h 758989"/>
              <a:gd name="connsiteX2" fmla="*/ 4447665 w 4952862"/>
              <a:gd name="connsiteY2" fmla="*/ 0 h 758989"/>
              <a:gd name="connsiteX3" fmla="*/ 4952862 w 4952862"/>
              <a:gd name="connsiteY3" fmla="*/ 749845 h 758989"/>
              <a:gd name="connsiteX4" fmla="*/ 0 w 4952862"/>
              <a:gd name="connsiteY4" fmla="*/ 758989 h 758989"/>
              <a:gd name="connsiteX0" fmla="*/ 285741 w 5238603"/>
              <a:gd name="connsiteY0" fmla="*/ 758989 h 758989"/>
              <a:gd name="connsiteX1" fmla="*/ 0 w 5238603"/>
              <a:gd name="connsiteY1" fmla="*/ 0 h 758989"/>
              <a:gd name="connsiteX2" fmla="*/ 4733406 w 5238603"/>
              <a:gd name="connsiteY2" fmla="*/ 0 h 758989"/>
              <a:gd name="connsiteX3" fmla="*/ 5238603 w 5238603"/>
              <a:gd name="connsiteY3" fmla="*/ 749845 h 758989"/>
              <a:gd name="connsiteX4" fmla="*/ 285741 w 5238603"/>
              <a:gd name="connsiteY4" fmla="*/ 758989 h 758989"/>
              <a:gd name="connsiteX0" fmla="*/ 285741 w 5238603"/>
              <a:gd name="connsiteY0" fmla="*/ 758989 h 758989"/>
              <a:gd name="connsiteX1" fmla="*/ 0 w 5238603"/>
              <a:gd name="connsiteY1" fmla="*/ 0 h 758989"/>
              <a:gd name="connsiteX2" fmla="*/ 4733406 w 5238603"/>
              <a:gd name="connsiteY2" fmla="*/ 0 h 758989"/>
              <a:gd name="connsiteX3" fmla="*/ 5238603 w 5238603"/>
              <a:gd name="connsiteY3" fmla="*/ 749845 h 758989"/>
              <a:gd name="connsiteX4" fmla="*/ 285741 w 5238603"/>
              <a:gd name="connsiteY4" fmla="*/ 758989 h 75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8603" h="758989">
                <a:moveTo>
                  <a:pt x="285741" y="758989"/>
                </a:moveTo>
                <a:cubicBezTo>
                  <a:pt x="190494" y="505993"/>
                  <a:pt x="625599" y="426732"/>
                  <a:pt x="0" y="0"/>
                </a:cubicBezTo>
                <a:lnTo>
                  <a:pt x="4733406" y="0"/>
                </a:lnTo>
                <a:cubicBezTo>
                  <a:pt x="4901805" y="249948"/>
                  <a:pt x="4420980" y="435889"/>
                  <a:pt x="5238603" y="749845"/>
                </a:cubicBezTo>
                <a:lnTo>
                  <a:pt x="285741" y="758989"/>
                </a:lnTo>
                <a:close/>
              </a:path>
            </a:pathLst>
          </a:custGeom>
          <a:solidFill>
            <a:srgbClr val="E5B7B5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и учебно-методическая литература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 </a:t>
            </a:r>
          </a:p>
        </p:txBody>
      </p:sp>
    </p:spTree>
    <p:extLst>
      <p:ext uri="{BB962C8B-B14F-4D97-AF65-F5344CB8AC3E}">
        <p14:creationId xmlns:p14="http://schemas.microsoft.com/office/powerpoint/2010/main" val="3657640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мка 5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9" t="5863" r="8519" b="10979"/>
          <a:stretch/>
        </p:blipFill>
        <p:spPr bwMode="auto">
          <a:xfrm>
            <a:off x="457201" y="301084"/>
            <a:ext cx="1625458" cy="22638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5733" r="5604" b="7535"/>
          <a:stretch/>
        </p:blipFill>
        <p:spPr bwMode="auto">
          <a:xfrm>
            <a:off x="1681790" y="1772816"/>
            <a:ext cx="1738082" cy="24578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" t="4350" r="7467" b="8273"/>
          <a:stretch/>
        </p:blipFill>
        <p:spPr bwMode="auto">
          <a:xfrm>
            <a:off x="457201" y="3717032"/>
            <a:ext cx="1845490" cy="255185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88640"/>
            <a:ext cx="53285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Амбулаторное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новорожденных и детей раннего возраста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учеб. пособие для студ., обуч. по спец. 060103.65 "Педиатрия" / Дзюбич, Лидия Ивановна, Балыкова, Лариса Александровна ; Минобрнауки России, ГОУВПО "МГУ им. Н. П. Огарева". - Саранск : Изд-во Мордов. ун-та, 2011. - 136 с. : табл. - (Учебники Мордовского университета). 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978-5-7103-2306-9.</a:t>
            </a:r>
          </a:p>
          <a:p>
            <a:pPr algn="r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Анатомо-физиологические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 методы обследования детей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учеб. пособие для студ., обуч. по спец. 060103.65 "Педиатрия" / Герасимова, Наталья Геннадьевна [и др.] ; Минобрнауки России, ФГБОУВПО "МГУ им. Н. П. Огарева". - Саранск : Изд-во Мордов. ун-та, 2011. - 128 с. : табл. - (Учебники Мордовского университета). 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978-5-7103-2452-3.</a:t>
            </a:r>
          </a:p>
          <a:p>
            <a:pPr algn="r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ревматология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учеб. пособие для студ., обуч. по спец. 060103.65 "Педиатрия" / Балыкова, Лариса Александровна, Науменко, Елена Ивановна ; Минобрнауки России, ФГБОУ ВПО "МГУ им. Н. П. Огарева". - Саранск : Изд-во Мордов. ун-та, 2013. - 108 с. : ил. - (Учебники Мордовского университета). - ISBN 978-5-7103-2858-3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4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8" t="10197" r="51184" b="3846"/>
          <a:stretch/>
        </p:blipFill>
        <p:spPr bwMode="auto">
          <a:xfrm>
            <a:off x="321921" y="380241"/>
            <a:ext cx="1510387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39" t="10197" r="6362" b="3846"/>
          <a:stretch/>
        </p:blipFill>
        <p:spPr bwMode="auto">
          <a:xfrm>
            <a:off x="1733331" y="751777"/>
            <a:ext cx="1438415" cy="2029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87" t="11173" r="5963" b="9219"/>
          <a:stretch/>
        </p:blipFill>
        <p:spPr bwMode="auto">
          <a:xfrm>
            <a:off x="540124" y="2564904"/>
            <a:ext cx="136927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6" t="11461" r="50000" b="8313"/>
          <a:stretch/>
        </p:blipFill>
        <p:spPr bwMode="auto">
          <a:xfrm>
            <a:off x="1516542" y="4077072"/>
            <a:ext cx="1399274" cy="189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260648"/>
            <a:ext cx="541259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исследования ребенка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Учеб. пособие для студ., обуч. по спец. 040200 "Педиатрия": Рек. УМО по мед. и фармац. образов. вузов России / Герасимова, Наталья Геннадиевна, Ледяйкина, Людмила Викторовна. - Саранск : Изд-во Мордов. ун-та, 2003. - 84с. 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5-7103-0847-1.</a:t>
            </a:r>
          </a:p>
          <a:p>
            <a:pPr algn="r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 воспалительные заболевания кишечника у детей (клиника, диагностика, лечение)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учеб. пособие для студ., обуч. по спец. 040200 "Педиатрия": рек. УМО по мед. и фармац. образованию вузов России / Дзюбич, Лидия Ивановна. - 2-е изд., стер. - Саранск : Изд-во Мордов. ун-та, 2004. - 96 с. - (Учебники Мордовского университета). 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5-7103-1091-3.</a:t>
            </a:r>
          </a:p>
          <a:p>
            <a:pPr algn="r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почек и мочевыводящих путей у детей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учеб. пособие для студ. вузов, обуч. по спец. 31.05.02 "Педиатрия" / ФГБОУ ВО "Нац. Исслед. МГУ им. Н. П. Огарева" ; [авт.-сост. Т. И. Раздолькина]. - Изд. 2-е, испр. и доп. - Саранск : [б. и.], 2018. - 118 с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Респираторные аллергозы у детей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учеб. пособие для студ., обуч. по спец. 060103 "Педиатрия" / Атясова, Тамара Григорьевна [и др.]. - Саранск : Изд-во Мордов. ун-та, 2007. - 108 с. - (Учебники Мордовского университета). - ISBN 978-5-7103-1601-6 </a:t>
            </a:r>
          </a:p>
        </p:txBody>
      </p:sp>
    </p:spTree>
    <p:extLst>
      <p:ext uri="{BB962C8B-B14F-4D97-AF65-F5344CB8AC3E}">
        <p14:creationId xmlns:p14="http://schemas.microsoft.com/office/powerpoint/2010/main" val="6626415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" t="8690" r="8026" b="5508"/>
          <a:stretch/>
        </p:blipFill>
        <p:spPr bwMode="auto">
          <a:xfrm>
            <a:off x="3131840" y="348950"/>
            <a:ext cx="1512168" cy="216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щитовидной железы у детей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пособие для студ., обуч. по спец.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060103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"Педиатрия" : рек. УМО по мед. и фармац.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образованию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вузов России / Самошкина,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Семеновна,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Балыкова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Солдатов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Олег Михайлович.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–Саранск :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Изд-во Мордов. ун-та, 2006. - 83 с.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Мордовского университета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5-7103-1181-2.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гиперлипидемия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en-US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в терапевтической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/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Мамедов, Мехман Ниязи оглы, Балыкова, Лариса Александровна, Маль, Галина Сергеевна ; Министерство науки и высшего образования Российской Федерации, Федеральное государственное бюджетное образовательное учреждение высшего образования "Национальный исследовательский Мордовский государственный университет имени Н. П. Огарева". - Саранск : Изд-во Мордов. ун-та, 2021. - 32 с. - ISBN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978-5-7103-4211-5.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физического развития и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детей и подростков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.-метод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Блинов, Дмитрий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Сергеевич, Балыкова, Лариса, Александровна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[и др.] ; Минобрнауки России, ФГБОУ ВПО "МГУ им. Н. П. Огарева".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[Тип. "Рузаевский печатник"], 2014. - 47 с.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6928" r="7730" b="6272"/>
          <a:stretch/>
        </p:blipFill>
        <p:spPr bwMode="auto">
          <a:xfrm>
            <a:off x="251520" y="332656"/>
            <a:ext cx="1584175" cy="21762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9513" r="10210" b="8091"/>
          <a:stretch/>
        </p:blipFill>
        <p:spPr bwMode="auto">
          <a:xfrm>
            <a:off x="1669110" y="836952"/>
            <a:ext cx="1534738" cy="2160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41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" b="100000" l="0" r="98591">
                        <a14:backgroundMark x1="8241" y1="5474" x2="1501" y2="22181"/>
                        <a14:backgroundMark x1="13817" y1="1430" x2="34712" y2="7026"/>
                        <a14:backgroundMark x1="797" y1="60907" x2="17770" y2="68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2" y="3917711"/>
            <a:ext cx="3572854" cy="267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640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Анатомо-физиологические особенности и некоторые заболевания новорожденных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учеб. пособие для студ. мед. вузов / [сост.: Л. В. Ледяйкина [и др.]. - Изд. 2-е, испр. и доп. - Саранск : [б. и.], 2017. - 71 с. : табл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Анатомо-физиологические особенности и соматические заболевания детей раннего возраста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учеб. пособие для студ. мед. вузов / [сост.: Л. А. Балыкова [и др.]. - Изд. 2-е, испр. и доп. - Саранск : [Референт], 2017. - 99 с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Анатомо-физиологические особенности и соматические заболевания детского возраста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учеб. пособие для студ. мед. вузов / [сост.: Л. А. Балыкова [и др.]. - Саранск : [Референт], 2017. - 91 с.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Соматические заболевания детей старшего возраста и детские инфекции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учеб. пособие для студ. мед. вузов / [сост.: Л. А. Балыкова [и др.]. - Изд. 6-е, перераб. - Саранск : [Референт], 2017. - 122 с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уход за больными детьми терапевтического 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профиля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метод. рек. / [сост.: Л. А. Балыкова [и др.].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: [Референт], 2017. - 100 с.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 t="9825" r="6999" b="12114"/>
          <a:stretch/>
        </p:blipFill>
        <p:spPr>
          <a:xfrm>
            <a:off x="250340" y="4437112"/>
            <a:ext cx="1441340" cy="221540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219717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40466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807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ресурсы</a:t>
            </a:r>
            <a:endParaRPr lang="ru-RU" sz="2000" b="1" dirty="0">
              <a:solidFill>
                <a:srgbClr val="FF807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25899"/>
            <a:ext cx="705678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и лечение первичной артериальной гипертензии. Стандарт первичной медико-санитарной помощи при первичной артериальной гипертензии (гипертонической болезни)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[Электронный ресурс] : метод. рек. - Электрон. дан. - Саранск :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Изд-во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Мордов. ун-та, 2014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Treatment Essential Hypertension.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primary health care in primary arterial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hypertension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(hypertensive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[Электронный ресурс] = Диагностика и лечение первичной артериальной гипертензии.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медико-санитарной помощи при первичной артериальной гипертензии (гипертонической болезни). - Электрон. дан. - Саранск :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Изд-во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Мордов. ун-та, 2014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723964"/>
            <a:ext cx="5544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openedo.mrsu.ru/blocks/course_search/results.php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04864"/>
            <a:ext cx="1871663" cy="2073275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0939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FF00"/>
          </a:solidFill>
          <a:ln>
            <a:solidFill>
              <a:srgbClr val="753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753805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3" y="1772816"/>
            <a:ext cx="4050101" cy="33123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680456" y="1772888"/>
            <a:ext cx="3996000" cy="720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pediatriajournal.ru/authors/show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1667/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Balyikova_L.A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..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html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14" y="2801520"/>
            <a:ext cx="3836606" cy="3643858"/>
          </a:xfrm>
          <a:prstGeom prst="rect">
            <a:avLst/>
          </a:prstGeom>
          <a:ln w="38100">
            <a:solidFill>
              <a:srgbClr val="753805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99592" y="5805264"/>
            <a:ext cx="3602268" cy="468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http://pmarchive.ru/tag/l-a-balykova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260648"/>
            <a:ext cx="75608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glow rad="254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из научных статей кафедры </a:t>
            </a:r>
          </a:p>
          <a:p>
            <a:pPr algn="ctr"/>
            <a:r>
              <a:rPr lang="ru-RU" b="1" dirty="0" smtClean="0">
                <a:effectLst>
                  <a:glow rad="254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>
                <a:effectLst>
                  <a:glow rad="254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15 лет сотрудниками кафедры подготовлено более </a:t>
            </a:r>
          </a:p>
          <a:p>
            <a:pPr algn="ctr"/>
            <a:r>
              <a:rPr lang="ru-RU" b="1" dirty="0">
                <a:effectLst>
                  <a:glow rad="254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публикаций, в том числе в ведущих Российских и </a:t>
            </a:r>
          </a:p>
          <a:p>
            <a:pPr algn="ctr"/>
            <a:r>
              <a:rPr lang="ru-RU" b="1" dirty="0">
                <a:effectLst>
                  <a:glow rad="254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зарубежных изданиях.</a:t>
            </a:r>
            <a:endParaRPr lang="ru-RU" b="1" dirty="0">
              <a:effectLst>
                <a:glow rad="254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75970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FF00"/>
          </a:solidFill>
          <a:ln>
            <a:solidFill>
              <a:srgbClr val="753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753805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94" y="3517563"/>
            <a:ext cx="2576346" cy="648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mfvt.ru/nekotorye-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osobennosti-ek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77" y="3717032"/>
            <a:ext cx="4954099" cy="2917476"/>
          </a:xfrm>
          <a:prstGeom prst="rect">
            <a:avLst/>
          </a:prstGeom>
          <a:ln w="38100">
            <a:solidFill>
              <a:srgbClr val="753805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13194" y="5805264"/>
            <a:ext cx="3096000" cy="684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journal.mrsu.ru/authors/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pPr algn="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balykova-larisa-aleksandrovna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70" y="476672"/>
            <a:ext cx="3704570" cy="3312368"/>
          </a:xfrm>
          <a:prstGeom prst="rect">
            <a:avLst/>
          </a:prstGeom>
          <a:ln w="38100">
            <a:solidFill>
              <a:srgbClr val="753805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401824" y="2924632"/>
            <a:ext cx="3418648" cy="1044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https://www.neonatology-nmo.ru/ru/jarticles_neonat/546.html?SSr=5901348b8113ffffffff27c__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07e608010d3b38-55c4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 descr="Вырезка экрана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7" r="2604"/>
          <a:stretch/>
        </p:blipFill>
        <p:spPr>
          <a:xfrm>
            <a:off x="316084" y="332656"/>
            <a:ext cx="4290359" cy="2998102"/>
          </a:xfrm>
          <a:prstGeom prst="rect">
            <a:avLst/>
          </a:prstGeom>
          <a:ln>
            <a:solidFill>
              <a:srgbClr val="753805"/>
            </a:solidFill>
          </a:ln>
        </p:spPr>
      </p:pic>
    </p:spTree>
    <p:extLst>
      <p:ext uri="{BB962C8B-B14F-4D97-AF65-F5344CB8AC3E}">
        <p14:creationId xmlns:p14="http://schemas.microsoft.com/office/powerpoint/2010/main" val="22802614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мка 5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FF00"/>
          </a:solidFill>
          <a:ln>
            <a:solidFill>
              <a:srgbClr val="753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753805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2" r="68583"/>
          <a:stretch/>
        </p:blipFill>
        <p:spPr bwMode="auto">
          <a:xfrm>
            <a:off x="485048" y="1040542"/>
            <a:ext cx="8208912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список научных статей кафедры [Режим ограниченной функциональности] - Microsoft Wor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" r="6259" b="17694"/>
          <a:stretch/>
        </p:blipFill>
        <p:spPr>
          <a:xfrm>
            <a:off x="395536" y="620688"/>
            <a:ext cx="2294728" cy="1694597"/>
          </a:xfrm>
          <a:prstGeom prst="rect">
            <a:avLst/>
          </a:prstGeom>
          <a:ln w="38100">
            <a:solidFill>
              <a:srgbClr val="753805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728424" y="332656"/>
            <a:ext cx="6948032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753805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подробная информация о научных статьях кафедры будет представлена ниже также на сайте библиотеки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араллелограмм 3"/>
          <p:cNvSpPr/>
          <p:nvPr/>
        </p:nvSpPr>
        <p:spPr>
          <a:xfrm>
            <a:off x="251520" y="5157360"/>
            <a:ext cx="4248000" cy="1512000"/>
          </a:xfrm>
          <a:custGeom>
            <a:avLst/>
            <a:gdLst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42720"/>
              <a:gd name="connsiteY0" fmla="*/ 1491198 h 1491198"/>
              <a:gd name="connsiteX1" fmla="*/ 682447 w 7442720"/>
              <a:gd name="connsiteY1" fmla="*/ 0 h 1491198"/>
              <a:gd name="connsiteX2" fmla="*/ 7442720 w 7442720"/>
              <a:gd name="connsiteY2" fmla="*/ 0 h 1491198"/>
              <a:gd name="connsiteX3" fmla="*/ 6750748 w 7442720"/>
              <a:gd name="connsiteY3" fmla="*/ 1491198 h 1491198"/>
              <a:gd name="connsiteX4" fmla="*/ 0 w 7442720"/>
              <a:gd name="connsiteY4" fmla="*/ 1491198 h 14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20" h="1491198">
                <a:moveTo>
                  <a:pt x="0" y="1491198"/>
                </a:moveTo>
                <a:cubicBezTo>
                  <a:pt x="1941982" y="698857"/>
                  <a:pt x="454965" y="497066"/>
                  <a:pt x="682447" y="0"/>
                </a:cubicBezTo>
                <a:lnTo>
                  <a:pt x="7442720" y="0"/>
                </a:lnTo>
                <a:cubicBezTo>
                  <a:pt x="7218413" y="497066"/>
                  <a:pt x="6041605" y="698857"/>
                  <a:pt x="6750748" y="1491198"/>
                </a:cubicBezTo>
                <a:lnTo>
                  <a:pt x="0" y="14911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5380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искусство, </a:t>
            </a:r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для тех, </a:t>
            </a:r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занимается этим искусством, </a:t>
            </a:r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приносящее благо и </a:t>
            </a:r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обыкновенных людей.</a:t>
            </a:r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effectLst>
                  <a:glow rad="50800">
                    <a:schemeClr val="accent2">
                      <a:satMod val="1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 smtClean="0">
                <a:effectLst>
                  <a:glow rad="50800">
                    <a:schemeClr val="accent2">
                      <a:satMod val="1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b="1" dirty="0" smtClean="0">
                <a:effectLst>
                  <a:glow rad="50800">
                    <a:schemeClr val="accent2">
                      <a:satMod val="1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i="1" dirty="0" smtClean="0">
                <a:effectLst>
                  <a:glow rad="50800">
                    <a:schemeClr val="accent2">
                      <a:satMod val="1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Гиппократ</a:t>
            </a:r>
            <a:endParaRPr lang="ru-RU" sz="1600" b="1" i="1" dirty="0">
              <a:effectLst>
                <a:glow rad="50800">
                  <a:schemeClr val="accent2">
                    <a:satMod val="1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r="12603"/>
          <a:stretch/>
        </p:blipFill>
        <p:spPr bwMode="auto">
          <a:xfrm>
            <a:off x="5869932" y="1196752"/>
            <a:ext cx="2950540" cy="22498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695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98667">
              <a:srgbClr val="753805"/>
            </a:gs>
            <a:gs pos="89000">
              <a:srgbClr val="FFFFCC"/>
            </a:gs>
            <a:gs pos="33000">
              <a:srgbClr val="FFFFCC"/>
            </a:gs>
            <a:gs pos="72000">
              <a:schemeClr val="accent6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4" y="4232120"/>
            <a:ext cx="1787626" cy="254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араллелограмм 3"/>
          <p:cNvSpPr/>
          <p:nvPr/>
        </p:nvSpPr>
        <p:spPr>
          <a:xfrm>
            <a:off x="251520" y="188640"/>
            <a:ext cx="8594848" cy="684000"/>
          </a:xfrm>
          <a:custGeom>
            <a:avLst/>
            <a:gdLst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42720"/>
              <a:gd name="connsiteY0" fmla="*/ 1491198 h 1491198"/>
              <a:gd name="connsiteX1" fmla="*/ 682447 w 7442720"/>
              <a:gd name="connsiteY1" fmla="*/ 0 h 1491198"/>
              <a:gd name="connsiteX2" fmla="*/ 7442720 w 7442720"/>
              <a:gd name="connsiteY2" fmla="*/ 0 h 1491198"/>
              <a:gd name="connsiteX3" fmla="*/ 6750748 w 7442720"/>
              <a:gd name="connsiteY3" fmla="*/ 1491198 h 1491198"/>
              <a:gd name="connsiteX4" fmla="*/ 0 w 7442720"/>
              <a:gd name="connsiteY4" fmla="*/ 1491198 h 14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20" h="1491198">
                <a:moveTo>
                  <a:pt x="0" y="1491198"/>
                </a:moveTo>
                <a:cubicBezTo>
                  <a:pt x="1941982" y="698857"/>
                  <a:pt x="454965" y="497066"/>
                  <a:pt x="682447" y="0"/>
                </a:cubicBezTo>
                <a:lnTo>
                  <a:pt x="7442720" y="0"/>
                </a:lnTo>
                <a:cubicBezTo>
                  <a:pt x="7218413" y="497066"/>
                  <a:pt x="6041605" y="698857"/>
                  <a:pt x="6750748" y="1491198"/>
                </a:cubicBezTo>
                <a:lnTo>
                  <a:pt x="0" y="149119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>
                <a:glow rad="228600">
                  <a:srgbClr val="FFFFFF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568952" cy="7355860"/>
          </a:xfrm>
          <a:prstGeom prst="rect">
            <a:avLst/>
          </a:prstGeom>
          <a:effectLst>
            <a:glow rad="2286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посвящена деятельности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педиатрии и приурочена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её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юбилею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педиатрии была открыта в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1982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году. Первой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заведующей кафедрой была Ольга Федоровна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Крюкова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апреля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1971года по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1993 по 2001 год кафедру педиатрии возглавляла Тамара Григорьевна Атясова. С 2001 года во главе кафедры стоит доктор медицинских наук, член-корреспондент РАН, профессор Лариса Александровна Балыкова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педиатрии сегодня является одним из самых многочисленных коллективов медицинского института. В состав кафедры входит 2 профессора, 8 доцентов, 3 старших преподавателя, 2 ассистента, на кафедре педиатрии трудятся 2 доктора наук, 9 кандидатов наук.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существования кафедры ее сотрудниками было опубликовано около 18 учебно-методических пособий,  более 57 методических рекомендаций и указаний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студентов.</a:t>
            </a:r>
          </a:p>
          <a:p>
            <a:pPr algn="r"/>
            <a:endParaRPr lang="en-US" dirty="0" smtClean="0">
              <a:effectLst>
                <a:glow rad="215900">
                  <a:srgbClr val="FFFF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научной деятельности кафедры педиатрии: </a:t>
            </a:r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фармакотерапии </a:t>
            </a:r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педиатрии,</a:t>
            </a:r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факторы </a:t>
            </a:r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риска заболеваемости и  детской смертности</a:t>
            </a:r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сотрудники кафедры считают всемерное развитие </a:t>
            </a:r>
            <a:endParaRPr lang="ru-RU" dirty="0" smtClean="0">
              <a:effectLst>
                <a:glow rad="215900">
                  <a:srgbClr val="FFFF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effectLst>
                  <a:glow rad="215900">
                    <a:srgbClr val="FFFF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службы охраны здоровья детей в Республике Мордовия.</a:t>
            </a:r>
          </a:p>
          <a:p>
            <a:pPr algn="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107504" y="44624"/>
            <a:ext cx="8964000" cy="6732000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1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мка 5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Параллелограмм 3"/>
          <p:cNvSpPr/>
          <p:nvPr/>
        </p:nvSpPr>
        <p:spPr>
          <a:xfrm>
            <a:off x="899592" y="1521176"/>
            <a:ext cx="7704856" cy="3492000"/>
          </a:xfrm>
          <a:custGeom>
            <a:avLst/>
            <a:gdLst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42720"/>
              <a:gd name="connsiteY0" fmla="*/ 1491198 h 1491198"/>
              <a:gd name="connsiteX1" fmla="*/ 682447 w 7442720"/>
              <a:gd name="connsiteY1" fmla="*/ 0 h 1491198"/>
              <a:gd name="connsiteX2" fmla="*/ 7442720 w 7442720"/>
              <a:gd name="connsiteY2" fmla="*/ 0 h 1491198"/>
              <a:gd name="connsiteX3" fmla="*/ 6750748 w 7442720"/>
              <a:gd name="connsiteY3" fmla="*/ 1491198 h 1491198"/>
              <a:gd name="connsiteX4" fmla="*/ 0 w 7442720"/>
              <a:gd name="connsiteY4" fmla="*/ 1491198 h 14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20" h="1491198">
                <a:moveTo>
                  <a:pt x="0" y="1491198"/>
                </a:moveTo>
                <a:cubicBezTo>
                  <a:pt x="1941982" y="698857"/>
                  <a:pt x="454965" y="497066"/>
                  <a:pt x="682447" y="0"/>
                </a:cubicBezTo>
                <a:lnTo>
                  <a:pt x="7442720" y="0"/>
                </a:lnTo>
                <a:cubicBezTo>
                  <a:pt x="7218413" y="497066"/>
                  <a:pt x="6041605" y="698857"/>
                  <a:pt x="6750748" y="1491198"/>
                </a:cubicBezTo>
                <a:lnTo>
                  <a:pt x="0" y="1491198"/>
                </a:lnTo>
                <a:close/>
              </a:path>
            </a:pathLst>
          </a:custGeom>
          <a:solidFill>
            <a:srgbClr val="FCE0EB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поздравляет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кафедру педиатрии и ее заведующую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Ларису Александровну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Балыкову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большими достижениями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внеучебной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желает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сотрудникам кафедры      творческих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креативных идей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и удачи во всех начинаниях!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7023" r="13461" b="23319"/>
          <a:stretch/>
        </p:blipFill>
        <p:spPr bwMode="auto">
          <a:xfrm>
            <a:off x="323528" y="332655"/>
            <a:ext cx="2376264" cy="306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0333" y1="47833" x2="29083" y2="48833"/>
                        <a14:backgroundMark x1="22917" y1="46583" x2="21917" y2="47667"/>
                        <a14:backgroundMark x1="24083" y1="42500" x2="21917" y2="43667"/>
                        <a14:backgroundMark x1="33500" y1="48500" x2="32583" y2="49500"/>
                        <a14:backgroundMark x1="70500" y1="42250" x2="71667" y2="42917"/>
                        <a14:backgroundMark x1="27083" y1="24083" x2="29250" y2="25333"/>
                        <a14:backgroundMark x1="23667" y1="26333" x2="25417" y2="26667"/>
                        <a14:backgroundMark x1="66917" y1="94417" x2="66917" y2="944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607" flipH="1">
            <a:off x="6530230" y="4485302"/>
            <a:ext cx="1769857" cy="176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0333" y1="47833" x2="29083" y2="48833"/>
                        <a14:backgroundMark x1="22917" y1="46583" x2="21917" y2="47667"/>
                        <a14:backgroundMark x1="24083" y1="42500" x2="21917" y2="43667"/>
                        <a14:backgroundMark x1="33500" y1="48500" x2="32583" y2="49500"/>
                        <a14:backgroundMark x1="70500" y1="42250" x2="71667" y2="42917"/>
                        <a14:backgroundMark x1="27083" y1="24083" x2="29250" y2="25333"/>
                        <a14:backgroundMark x1="23667" y1="26333" x2="25417" y2="26667"/>
                        <a14:backgroundMark x1="66917" y1="94417" x2="66917" y2="944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92632"/>
            <a:ext cx="1908000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0333" y1="47833" x2="29083" y2="48833"/>
                        <a14:backgroundMark x1="22917" y1="46583" x2="21917" y2="47667"/>
                        <a14:backgroundMark x1="24083" y1="42500" x2="21917" y2="43667"/>
                        <a14:backgroundMark x1="33500" y1="48500" x2="32583" y2="49500"/>
                        <a14:backgroundMark x1="70500" y1="42250" x2="71667" y2="42917"/>
                        <a14:backgroundMark x1="27083" y1="24083" x2="29250" y2="25333"/>
                        <a14:backgroundMark x1="23667" y1="26333" x2="25417" y2="26667"/>
                        <a14:backgroundMark x1="66917" y1="94417" x2="66917" y2="944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26" y="4341674"/>
            <a:ext cx="1908000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0333" y1="47833" x2="29083" y2="48833"/>
                        <a14:backgroundMark x1="22917" y1="46583" x2="21917" y2="47667"/>
                        <a14:backgroundMark x1="24083" y1="42500" x2="21917" y2="43667"/>
                        <a14:backgroundMark x1="33500" y1="48500" x2="32583" y2="49500"/>
                        <a14:backgroundMark x1="70500" y1="42250" x2="71667" y2="42917"/>
                        <a14:backgroundMark x1="27083" y1="24083" x2="29250" y2="25333"/>
                        <a14:backgroundMark x1="23667" y1="26333" x2="25417" y2="26667"/>
                        <a14:backgroundMark x1="66917" y1="94417" x2="66917" y2="9441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549" flipH="1">
            <a:off x="5665434" y="4184114"/>
            <a:ext cx="2039390" cy="20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30333" y1="47833" x2="29083" y2="48833"/>
                        <a14:backgroundMark x1="22917" y1="46583" x2="21917" y2="47667"/>
                        <a14:backgroundMark x1="24083" y1="42500" x2="21917" y2="43667"/>
                        <a14:backgroundMark x1="33500" y1="48500" x2="32583" y2="49500"/>
                        <a14:backgroundMark x1="70500" y1="42250" x2="71667" y2="42917"/>
                        <a14:backgroundMark x1="27083" y1="24083" x2="29250" y2="25333"/>
                        <a14:backgroundMark x1="23667" y1="26333" x2="25417" y2="26667"/>
                        <a14:backgroundMark x1="66917" y1="94417" x2="66917" y2="944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76" y="4719218"/>
            <a:ext cx="1720804" cy="17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0333" y1="47833" x2="29083" y2="48833"/>
                        <a14:backgroundMark x1="22917" y1="46583" x2="21917" y2="47667"/>
                        <a14:backgroundMark x1="24083" y1="42500" x2="21917" y2="43667"/>
                        <a14:backgroundMark x1="33500" y1="48500" x2="32583" y2="49500"/>
                        <a14:backgroundMark x1="70500" y1="42250" x2="71667" y2="42917"/>
                        <a14:backgroundMark x1="27083" y1="24083" x2="29250" y2="25333"/>
                        <a14:backgroundMark x1="23667" y1="26333" x2="25417" y2="26667"/>
                        <a14:backgroundMark x1="66917" y1="94417" x2="66917" y2="944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692696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0333" y1="47833" x2="29083" y2="48833"/>
                        <a14:backgroundMark x1="22917" y1="46583" x2="21917" y2="47667"/>
                        <a14:backgroundMark x1="24083" y1="42500" x2="21917" y2="43667"/>
                        <a14:backgroundMark x1="33500" y1="48500" x2="32583" y2="49500"/>
                        <a14:backgroundMark x1="70500" y1="42250" x2="71667" y2="42917"/>
                        <a14:backgroundMark x1="27083" y1="24083" x2="29250" y2="25333"/>
                        <a14:backgroundMark x1="23667" y1="26333" x2="25417" y2="26667"/>
                        <a14:backgroundMark x1="66917" y1="94417" x2="66917" y2="944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1656448" cy="165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50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44" y="729176"/>
            <a:ext cx="3295364" cy="4284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8137" y="290881"/>
            <a:ext cx="5688632" cy="519611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727" y="3879046"/>
            <a:ext cx="5231369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dirty="0" smtClean="0">
                <a:ln w="1333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</a:t>
            </a:r>
          </a:p>
          <a:p>
            <a:r>
              <a:rPr lang="ru-RU" sz="6000" b="1" i="1" dirty="0" smtClean="0">
                <a:ln w="1333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endParaRPr lang="en-US" sz="6000" b="1" i="1" dirty="0" smtClean="0">
              <a:ln w="1333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i="1" dirty="0" smtClean="0">
                <a:ln w="1333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Балыкова</a:t>
            </a:r>
            <a:endParaRPr lang="ru-RU" sz="6000" b="1" i="1" dirty="0">
              <a:ln w="1333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i="1" dirty="0" smtClean="0">
              <a:ln w="1333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 flipH="1">
            <a:off x="5904408" y="4437112"/>
            <a:ext cx="2340000" cy="864000"/>
          </a:xfrm>
          <a:prstGeom prst="snip1Rect">
            <a:avLst>
              <a:gd name="adj" fmla="val 24663"/>
            </a:avLst>
          </a:prstGeom>
          <a:solidFill>
            <a:srgbClr val="FCE0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203848" y="3717032"/>
            <a:ext cx="2243787" cy="954107"/>
            <a:chOff x="6238370" y="4707141"/>
            <a:chExt cx="2243787" cy="954107"/>
          </a:xfrm>
        </p:grpSpPr>
        <p:sp>
          <p:nvSpPr>
            <p:cNvPr id="8" name="Прямоугольник с одним вырезанным углом 7"/>
            <p:cNvSpPr/>
            <p:nvPr/>
          </p:nvSpPr>
          <p:spPr>
            <a:xfrm flipV="1">
              <a:off x="6238370" y="4734079"/>
              <a:ext cx="2243787" cy="875857"/>
            </a:xfrm>
            <a:prstGeom prst="snip1Rect">
              <a:avLst>
                <a:gd name="adj" fmla="val 50000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5963" y="4707141"/>
              <a:ext cx="2082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Кафедра педиатрии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24408" y="4365104"/>
            <a:ext cx="34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72408" y="5301208"/>
            <a:ext cx="5292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2000" b="1" dirty="0" smtClean="0"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b="1" dirty="0"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ru-RU" sz="2000" b="1" dirty="0" smtClean="0"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наук</a:t>
            </a:r>
          </a:p>
          <a:p>
            <a:pPr algn="r"/>
            <a:r>
              <a:rPr lang="ru-RU" sz="20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</a:t>
            </a:r>
          </a:p>
        </p:txBody>
      </p:sp>
    </p:spTree>
    <p:extLst>
      <p:ext uri="{BB962C8B-B14F-4D97-AF65-F5344CB8AC3E}">
        <p14:creationId xmlns:p14="http://schemas.microsoft.com/office/powerpoint/2010/main" val="1299757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022" y="-182804"/>
            <a:ext cx="3803720" cy="44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medialnn.ru/_data/objects/0002/4917/icon.jpg?15365663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912" y="620688"/>
            <a:ext cx="2772000" cy="277200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1882" y="836712"/>
            <a:ext cx="4332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медицинского института</a:t>
            </a:r>
          </a:p>
          <a:p>
            <a:pPr algn="r"/>
            <a:r>
              <a:rPr lang="ru-RU" b="1" dirty="0" smtClean="0"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научно-педагогической школы института (направление: </a:t>
            </a:r>
          </a:p>
          <a:p>
            <a:pPr algn="r"/>
            <a:r>
              <a:rPr lang="ru-RU" b="1" dirty="0" smtClean="0">
                <a:effectLst>
                  <a:glow rad="228600">
                    <a:srgbClr val="FFFF66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новые лечебно-диагностические технологии в педиатрии)</a:t>
            </a: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effectLst>
                  <a:glow rad="127000">
                    <a:srgbClr val="BAEBF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диссертационного совета</a:t>
            </a:r>
          </a:p>
          <a:p>
            <a:pPr algn="r"/>
            <a:r>
              <a:rPr lang="ru-RU" b="1" dirty="0">
                <a:effectLst>
                  <a:glow rad="127000">
                    <a:srgbClr val="BAEBF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Член-корреспондент Российской академии </a:t>
            </a:r>
            <a:r>
              <a:rPr lang="ru-RU" b="1" dirty="0" smtClean="0">
                <a:effectLst>
                  <a:glow rad="127000">
                    <a:srgbClr val="BAEBF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  <a:endParaRPr lang="en-US" b="1" dirty="0" smtClean="0">
              <a:effectLst>
                <a:glow rad="127000">
                  <a:srgbClr val="BAEBF0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effectLst>
                  <a:glow rad="127000">
                    <a:srgbClr val="BAEBF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Локального Этического комитета при Мордовском </a:t>
            </a:r>
            <a:r>
              <a:rPr lang="ru-RU" b="1" dirty="0" smtClean="0">
                <a:effectLst>
                  <a:glow rad="127000">
                    <a:srgbClr val="BAEBF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</a:t>
            </a:r>
            <a:endParaRPr lang="en-US" b="1" dirty="0" smtClean="0">
              <a:effectLst>
                <a:glow rad="127000">
                  <a:srgbClr val="BAEBF0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4365104"/>
            <a:ext cx="89289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интересы, публикации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педиатрия, детская кардиология, детская ревматология, клиническая фармакология, спортивная медицина; опубликовано более 500 научных и учебно-методических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профессор года МГУ им. Н.П.Огарева (2009), неоднократно награждалась грамотами министерства здравоохранения РМ и Мордовского госуниверситета, дипломами министерства образования РФ за научное руководство студенческими работами. Награждена почетными грамотами Министерства образования и науки РФ (2006), Государственного собрания РМ (2011). Имеет грамоту Союза педиатров России и благодарственное письмо от фракции «Единая Россия» Государственной думы Федерального собрания РФ.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Пирогова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(25.05.2022 г.)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Параллелограмм 3"/>
          <p:cNvSpPr/>
          <p:nvPr/>
        </p:nvSpPr>
        <p:spPr>
          <a:xfrm>
            <a:off x="4572000" y="188640"/>
            <a:ext cx="4392488" cy="830997"/>
          </a:xfrm>
          <a:custGeom>
            <a:avLst/>
            <a:gdLst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41223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23670"/>
              <a:gd name="connsiteY0" fmla="*/ 1491198 h 1491198"/>
              <a:gd name="connsiteX1" fmla="*/ 682447 w 7423670"/>
              <a:gd name="connsiteY1" fmla="*/ 0 h 1491198"/>
              <a:gd name="connsiteX2" fmla="*/ 7423670 w 7423670"/>
              <a:gd name="connsiteY2" fmla="*/ 0 h 1491198"/>
              <a:gd name="connsiteX3" fmla="*/ 6750748 w 7423670"/>
              <a:gd name="connsiteY3" fmla="*/ 1491198 h 1491198"/>
              <a:gd name="connsiteX4" fmla="*/ 0 w 7423670"/>
              <a:gd name="connsiteY4" fmla="*/ 1491198 h 1491198"/>
              <a:gd name="connsiteX0" fmla="*/ 0 w 7442720"/>
              <a:gd name="connsiteY0" fmla="*/ 1491198 h 1491198"/>
              <a:gd name="connsiteX1" fmla="*/ 682447 w 7442720"/>
              <a:gd name="connsiteY1" fmla="*/ 0 h 1491198"/>
              <a:gd name="connsiteX2" fmla="*/ 7442720 w 7442720"/>
              <a:gd name="connsiteY2" fmla="*/ 0 h 1491198"/>
              <a:gd name="connsiteX3" fmla="*/ 6750748 w 7442720"/>
              <a:gd name="connsiteY3" fmla="*/ 1491198 h 1491198"/>
              <a:gd name="connsiteX4" fmla="*/ 0 w 7442720"/>
              <a:gd name="connsiteY4" fmla="*/ 1491198 h 149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20" h="1491198">
                <a:moveTo>
                  <a:pt x="0" y="1491198"/>
                </a:moveTo>
                <a:cubicBezTo>
                  <a:pt x="1941982" y="698857"/>
                  <a:pt x="454965" y="497066"/>
                  <a:pt x="682447" y="0"/>
                </a:cubicBezTo>
                <a:lnTo>
                  <a:pt x="7442720" y="0"/>
                </a:lnTo>
                <a:cubicBezTo>
                  <a:pt x="7218413" y="497066"/>
                  <a:pt x="6041605" y="698857"/>
                  <a:pt x="6750748" y="1491198"/>
                </a:cubicBezTo>
                <a:lnTo>
                  <a:pt x="0" y="1491198"/>
                </a:lnTo>
                <a:close/>
              </a:path>
            </a:pathLst>
          </a:custGeom>
          <a:solidFill>
            <a:srgbClr val="E5B7B5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Лариса Александровна Балыкова</a:t>
            </a:r>
            <a:endParaRPr lang="ru-RU" sz="2400" b="1" dirty="0">
              <a:effectLst>
                <a:glow rad="228600">
                  <a:srgbClr val="FFFFFF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107504" y="116632"/>
            <a:ext cx="8964000" cy="6659992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FBE4AE"/>
            </a:gs>
            <a:gs pos="0">
              <a:srgbClr val="BD922A"/>
            </a:gs>
            <a:gs pos="63000">
              <a:srgbClr val="FBE4AE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Александровна Балыкова ведет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активную общественную деятельность в рамках своих научных интересов: член Президиума Российского общества холтеровского мониторирования и неинвазивной электрофизиологии (РОХМиНЭ), член Федерального реестра экспертов в области научно-технической сферы, эксперт Росздравнадзора по Республике Мордовия, руководитель Мордовского регионального отделения Союза педиатров России, руководитель Республиканского общества врачей-педиатров и ряд других организаций. Является постоянным докладчиком крупных профессиональных конгрессов и конференций в России и за рубежом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редакционного совета журнала «Педиатрия» (входит в Перечень рецензируемых журналов ВАК), редколлегии рецензируемого журнала «Российский вестник перинатологии и педиатрии», редакционного совета научно-практического медицинского журнала «Практическая медицина».</a:t>
            </a:r>
          </a:p>
        </p:txBody>
      </p:sp>
      <p:sp>
        <p:nvSpPr>
          <p:cNvPr id="4" name="Рамка 3"/>
          <p:cNvSpPr/>
          <p:nvPr/>
        </p:nvSpPr>
        <p:spPr>
          <a:xfrm>
            <a:off x="107504" y="116632"/>
            <a:ext cx="8964000" cy="6659992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2" t="3891" r="7604" b="6776"/>
          <a:stretch/>
        </p:blipFill>
        <p:spPr>
          <a:xfrm>
            <a:off x="4788024" y="4317382"/>
            <a:ext cx="1481341" cy="213971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20" y="4230966"/>
            <a:ext cx="1596652" cy="231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36" y="3984079"/>
            <a:ext cx="15240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8804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FBE4AE"/>
            </a:gs>
            <a:gs pos="22000">
              <a:srgbClr val="BD922A"/>
            </a:gs>
            <a:gs pos="0">
              <a:srgbClr val="753805"/>
            </a:gs>
            <a:gs pos="12327">
              <a:schemeClr val="bg1"/>
            </a:gs>
            <a:gs pos="63000">
              <a:srgbClr val="FFFFFF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31031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и работа в вузе (фото и видео материалы)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38251"/>
            <a:ext cx="5713349" cy="3906973"/>
          </a:xfrm>
          <a:prstGeom prst="rect">
            <a:avLst/>
          </a:prstGeom>
          <a:ln w="38100">
            <a:solidFill>
              <a:srgbClr val="FF2A25"/>
            </a:solidFill>
          </a:ln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" t="5667" b="7115"/>
          <a:stretch/>
        </p:blipFill>
        <p:spPr>
          <a:xfrm>
            <a:off x="297603" y="4653136"/>
            <a:ext cx="3741038" cy="1897833"/>
          </a:xfrm>
          <a:prstGeom prst="rect">
            <a:avLst/>
          </a:prstGeom>
          <a:ln w="38100">
            <a:solidFill>
              <a:srgbClr val="FF2A25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31" y="908720"/>
            <a:ext cx="3133573" cy="2088232"/>
          </a:xfrm>
          <a:prstGeom prst="rect">
            <a:avLst/>
          </a:prstGeom>
          <a:noFill/>
          <a:ln w="38100">
            <a:solidFill>
              <a:srgbClr val="FF2A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Рамка 7"/>
          <p:cNvSpPr/>
          <p:nvPr/>
        </p:nvSpPr>
        <p:spPr>
          <a:xfrm>
            <a:off x="107504" y="116632"/>
            <a:ext cx="8964000" cy="6659992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74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FBE4AE"/>
            </a:gs>
            <a:gs pos="22000">
              <a:srgbClr val="BD922A"/>
            </a:gs>
            <a:gs pos="0">
              <a:srgbClr val="753805"/>
            </a:gs>
            <a:gs pos="12327">
              <a:schemeClr val="bg1"/>
            </a:gs>
            <a:gs pos="63000">
              <a:srgbClr val="FFFFFF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107504" y="116632"/>
            <a:ext cx="8964000" cy="6659992"/>
          </a:xfrm>
          <a:prstGeom prst="frame">
            <a:avLst>
              <a:gd name="adj1" fmla="val 57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" t="1242" r="3037" b="3841"/>
          <a:stretch/>
        </p:blipFill>
        <p:spPr>
          <a:xfrm>
            <a:off x="4668893" y="3569871"/>
            <a:ext cx="4151579" cy="2307401"/>
          </a:xfrm>
          <a:prstGeom prst="rect">
            <a:avLst/>
          </a:prstGeom>
          <a:ln w="38100">
            <a:solidFill>
              <a:srgbClr val="FF2A25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355976" y="5949280"/>
            <a:ext cx="4409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old.mrsu.ru/ru/news/index.php?ELEMENT_ID=75846&amp;sphrase_id=4500402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2852936"/>
            <a:ext cx="3620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www.youtube.com/watch?app=desktop&amp;v=Nv1krtukK7w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56" y="332656"/>
            <a:ext cx="4029316" cy="2410301"/>
          </a:xfrm>
          <a:prstGeom prst="rect">
            <a:avLst/>
          </a:prstGeom>
          <a:ln w="38100">
            <a:solidFill>
              <a:srgbClr val="FF2A25"/>
            </a:solidFill>
          </a:ln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" t="3005" r="15929" b="3005"/>
          <a:stretch/>
        </p:blipFill>
        <p:spPr>
          <a:xfrm>
            <a:off x="414989" y="1052736"/>
            <a:ext cx="4661067" cy="3043614"/>
          </a:xfrm>
          <a:prstGeom prst="rect">
            <a:avLst/>
          </a:prstGeom>
          <a:ln w="38100">
            <a:solidFill>
              <a:srgbClr val="FF2A25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850971" y="478413"/>
            <a:ext cx="3448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ok.ru/video/1887750130373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0318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107504" y="116632"/>
            <a:ext cx="8964000" cy="6660000"/>
          </a:xfrm>
          <a:prstGeom prst="frame">
            <a:avLst>
              <a:gd name="adj1" fmla="val 570"/>
            </a:avLst>
          </a:prstGeom>
          <a:solidFill>
            <a:srgbClr val="FFFF00"/>
          </a:solidFill>
          <a:ln>
            <a:solidFill>
              <a:srgbClr val="753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753805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3082" b="14290"/>
          <a:stretch/>
        </p:blipFill>
        <p:spPr>
          <a:xfrm>
            <a:off x="5741581" y="4581328"/>
            <a:ext cx="3027974" cy="2088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260648"/>
            <a:ext cx="835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в Саранске начала работу Всероссийская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и инновации: комплексный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посвящённая 55-летию Медицинского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МГУ им. Н.П. Огарева. Для участия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в Мордовию прибыли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министра здравоохранения РФ Татьяна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председатель Совета деканов (директоров)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факультетов (институтов)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университетов Министерства науки и высшего образования России Алексей Абрамов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республики вручил высокие государственные награды, в частности Указом Президента РФ за заслуги в научно-педагогической деятельности, подготовке квалифицированных специалистов и многолетнюю добросовестную работу Орденом Пирогова награждена директор медицинского института МГУ им. Огарева Лариса Балыкова. Почетное звание «Заслуженный деятель науки РФ» присвоено заведующему кафедрой медицинского института Алексею Власову, «Заслуженный врач РФ» - заведующей кафедрой пропедевтики внутренних болезней Елене Ереминой.</a:t>
            </a: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3"/>
          <a:stretch/>
        </p:blipFill>
        <p:spPr>
          <a:xfrm>
            <a:off x="5004048" y="332656"/>
            <a:ext cx="3844805" cy="2077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4797152"/>
            <a:ext cx="4572000" cy="1800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www.vsar.ru/29196_55_letie_meditsinskogo_instituta_mgu_im_np_ogareva_otmechayut_provedeniem_vserossiyskoy_nauchno_prakticheskoy_konferentsii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vk.com/golosmgu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832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51720" y="273050"/>
            <a:ext cx="5328592" cy="347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отрудник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кафедры педиатрии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1"/>
            <a:ext cx="4021933" cy="5040561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07" y="836713"/>
            <a:ext cx="4275239" cy="50405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4490" y="5949280"/>
            <a:ext cx="8197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2166" y="6156012"/>
            <a:ext cx="7786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https://mrsu.ru/ru/university/chair/kafedra-pediatrii/employee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107504" y="81368"/>
            <a:ext cx="8964000" cy="6660000"/>
          </a:xfrm>
          <a:prstGeom prst="frame">
            <a:avLst>
              <a:gd name="adj1" fmla="val 570"/>
            </a:avLst>
          </a:prstGeom>
          <a:blipFill>
            <a:blip r:embed="rId5"/>
            <a:tile tx="0" ty="0" sx="100000" sy="100000" flip="none" algn="tl"/>
          </a:blipFill>
          <a:ln>
            <a:solidFill>
              <a:srgbClr val="FF2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01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0.9|0.9|0.8|0.9|0.9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1856</Words>
  <Application>Microsoft Office PowerPoint</Application>
  <PresentationFormat>Экран (4:3)</PresentationFormat>
  <Paragraphs>189</Paragraphs>
  <Slides>20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sun-37</dc:creator>
  <cp:lastModifiedBy>sun-37</cp:lastModifiedBy>
  <cp:revision>182</cp:revision>
  <dcterms:created xsi:type="dcterms:W3CDTF">2022-07-21T11:50:32Z</dcterms:created>
  <dcterms:modified xsi:type="dcterms:W3CDTF">2022-08-15T07:09:47Z</dcterms:modified>
</cp:coreProperties>
</file>